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704"/>
  </p:normalViewPr>
  <p:slideViewPr>
    <p:cSldViewPr snapToGrid="0">
      <p:cViewPr varScale="1">
        <p:scale>
          <a:sx n="160" d="100"/>
          <a:sy n="160" d="100"/>
        </p:scale>
        <p:origin x="432" y="16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d57945f5c2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US"/>
          </a:p>
        </p:txBody>
      </p:sp>
      <p:sp>
        <p:nvSpPr>
          <p:cNvPr id="52" name="Google Shape;52;g3d57945f5c2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3d57945f5c2_0_6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US"/>
          </a:p>
        </p:txBody>
      </p:sp>
      <p:sp>
        <p:nvSpPr>
          <p:cNvPr id="177" name="Google Shape;177;g3d57945f5c2_0_6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g3d57945f5c2_0_68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US"/>
          </a:p>
        </p:txBody>
      </p:sp>
      <p:sp>
        <p:nvSpPr>
          <p:cNvPr id="189" name="Google Shape;189;g3d57945f5c2_0_68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g3d57945f5c2_0_7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US"/>
          </a:p>
        </p:txBody>
      </p:sp>
      <p:sp>
        <p:nvSpPr>
          <p:cNvPr id="212" name="Google Shape;212;g3d57945f5c2_0_7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g3d57945f5c2_0_7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US"/>
          </a:p>
        </p:txBody>
      </p:sp>
      <p:sp>
        <p:nvSpPr>
          <p:cNvPr id="225" name="Google Shape;225;g3d57945f5c2_0_7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3d57945f5c2_0_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US"/>
          </a:p>
        </p:txBody>
      </p:sp>
      <p:sp>
        <p:nvSpPr>
          <p:cNvPr id="60" name="Google Shape;60;g3d57945f5c2_0_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d57945f5c2_0_1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US"/>
          </a:p>
        </p:txBody>
      </p:sp>
      <p:sp>
        <p:nvSpPr>
          <p:cNvPr id="68" name="Google Shape;68;g3d57945f5c2_0_1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d57945f5c2_0_1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US"/>
          </a:p>
        </p:txBody>
      </p:sp>
      <p:sp>
        <p:nvSpPr>
          <p:cNvPr id="76" name="Google Shape;76;g3d57945f5c2_0_1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3d57945f5c2_0_1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US"/>
          </a:p>
        </p:txBody>
      </p:sp>
      <p:sp>
        <p:nvSpPr>
          <p:cNvPr id="86" name="Google Shape;86;g3d57945f5c2_0_16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3d57945f5c2_0_5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US"/>
          </a:p>
        </p:txBody>
      </p:sp>
      <p:sp>
        <p:nvSpPr>
          <p:cNvPr id="105" name="Google Shape;105;g3d57945f5c2_0_5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3d57945f5c2_0_5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US"/>
          </a:p>
        </p:txBody>
      </p:sp>
      <p:sp>
        <p:nvSpPr>
          <p:cNvPr id="121" name="Google Shape;121;g3d57945f5c2_0_5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3d57945f5c2_0_58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US"/>
          </a:p>
        </p:txBody>
      </p:sp>
      <p:sp>
        <p:nvSpPr>
          <p:cNvPr id="144" name="Google Shape;144;g3d57945f5c2_0_58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3d57945f5c2_0_6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US"/>
          </a:p>
        </p:txBody>
      </p:sp>
      <p:sp>
        <p:nvSpPr>
          <p:cNvPr id="164" name="Google Shape;164;g3d57945f5c2_0_6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116700" y="1205775"/>
            <a:ext cx="5045400" cy="107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300" dirty="0">
                <a:solidFill>
                  <a:schemeClr val="accent5"/>
                </a:solidFill>
              </a:rPr>
              <a:t>F</a:t>
            </a:r>
            <a:r>
              <a:rPr lang="en-GB" sz="6300" dirty="0">
                <a:solidFill>
                  <a:srgbClr val="2E75B6"/>
                </a:solidFill>
              </a:rPr>
              <a:t>orest</a:t>
            </a:r>
            <a:r>
              <a:rPr lang="en-GB" sz="6300" dirty="0">
                <a:solidFill>
                  <a:schemeClr val="accent5"/>
                </a:solidFill>
              </a:rPr>
              <a:t>F</a:t>
            </a:r>
            <a:r>
              <a:rPr lang="en-GB" sz="6300" dirty="0">
                <a:solidFill>
                  <a:srgbClr val="2E75B6"/>
                </a:solidFill>
              </a:rPr>
              <a:t>light</a:t>
            </a:r>
            <a:endParaRPr sz="6200" dirty="0">
              <a:solidFill>
                <a:srgbClr val="2E75B6"/>
              </a:solidFill>
            </a:endParaRPr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445525" y="3361633"/>
            <a:ext cx="36915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35"/>
              <a:buNone/>
            </a:pPr>
            <a:r>
              <a:rPr lang="en-GB" sz="1680" b="1" dirty="0"/>
              <a:t>Presented by: </a:t>
            </a:r>
            <a:r>
              <a:rPr lang="en-GB" sz="1680" dirty="0"/>
              <a:t>Sahand Piri</a:t>
            </a:r>
            <a:endParaRPr sz="1680" dirty="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35"/>
              <a:buNone/>
            </a:pPr>
            <a:r>
              <a:rPr lang="en-GB" sz="1680" b="1" dirty="0"/>
              <a:t>Last Updated:</a:t>
            </a:r>
            <a:r>
              <a:rPr lang="en-GB" sz="1680" dirty="0"/>
              <a:t> February 26th, 2026</a:t>
            </a:r>
            <a:endParaRPr sz="1680" dirty="0"/>
          </a:p>
        </p:txBody>
      </p:sp>
      <p:sp>
        <p:nvSpPr>
          <p:cNvPr id="56" name="Google Shape;56;p13"/>
          <p:cNvSpPr/>
          <p:nvPr/>
        </p:nvSpPr>
        <p:spPr>
          <a:xfrm>
            <a:off x="0" y="1110300"/>
            <a:ext cx="116700" cy="2922900"/>
          </a:xfrm>
          <a:prstGeom prst="rect">
            <a:avLst/>
          </a:prstGeom>
          <a:solidFill>
            <a:srgbClr val="1F4E79"/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57" name="Google Shape;57;p13" title="Screenshot 2026-04-11 at 16.52.34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372757" y="85725"/>
            <a:ext cx="647418" cy="6039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Google Shape;54;p13">
            <a:extLst>
              <a:ext uri="{FF2B5EF4-FFF2-40B4-BE49-F238E27FC236}">
                <a16:creationId xmlns:a16="http://schemas.microsoft.com/office/drawing/2014/main" id="{FF9CE404-0A37-5F2C-4131-40BDA2905D48}"/>
              </a:ext>
            </a:extLst>
          </p:cNvPr>
          <p:cNvSpPr txBox="1">
            <a:spLocks/>
          </p:cNvSpPr>
          <p:nvPr/>
        </p:nvSpPr>
        <p:spPr>
          <a:xfrm>
            <a:off x="1190403" y="2337444"/>
            <a:ext cx="7506063" cy="5875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 fontScale="975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solidFill>
                  <a:srgbClr val="2E75B6"/>
                </a:solidFill>
              </a:rPr>
              <a:t>Key Drivers of Passenger Satisfaction in Semi-Budget Airlines</a:t>
            </a:r>
            <a:endParaRPr lang="en-GB" sz="2000" dirty="0">
              <a:solidFill>
                <a:srgbClr val="2E75B6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2"/>
          <p:cNvSpPr txBox="1">
            <a:spLocks noGrp="1"/>
          </p:cNvSpPr>
          <p:nvPr>
            <p:ph type="title"/>
          </p:nvPr>
        </p:nvSpPr>
        <p:spPr>
          <a:xfrm>
            <a:off x="1951350" y="0"/>
            <a:ext cx="5241300" cy="60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-GB" sz="2665">
                <a:solidFill>
                  <a:schemeClr val="accent5"/>
                </a:solidFill>
              </a:rPr>
              <a:t>R</a:t>
            </a:r>
            <a:r>
              <a:rPr lang="en-GB" sz="2665">
                <a:solidFill>
                  <a:srgbClr val="0B6B2E"/>
                </a:solidFill>
              </a:rPr>
              <a:t>esults</a:t>
            </a:r>
            <a:r>
              <a:rPr lang="en-GB" sz="2665">
                <a:solidFill>
                  <a:srgbClr val="2E75B6"/>
                </a:solidFill>
              </a:rPr>
              <a:t> </a:t>
            </a:r>
            <a:r>
              <a:rPr lang="en-GB" sz="2665">
                <a:solidFill>
                  <a:schemeClr val="accent5"/>
                </a:solidFill>
              </a:rPr>
              <a:t>S</a:t>
            </a:r>
            <a:r>
              <a:rPr lang="en-GB" sz="2665">
                <a:solidFill>
                  <a:srgbClr val="0B6B2E"/>
                </a:solidFill>
              </a:rPr>
              <a:t>ummary</a:t>
            </a:r>
            <a:endParaRPr sz="2665">
              <a:solidFill>
                <a:srgbClr val="0B6B2E"/>
              </a:solidFill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endParaRPr sz="2440">
              <a:solidFill>
                <a:srgbClr val="7CCB8A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endParaRPr sz="3520">
              <a:solidFill>
                <a:srgbClr val="4FA62A"/>
              </a:solidFill>
            </a:endParaRPr>
          </a:p>
        </p:txBody>
      </p:sp>
      <p:sp>
        <p:nvSpPr>
          <p:cNvPr id="180" name="Google Shape;180;p22"/>
          <p:cNvSpPr txBox="1">
            <a:spLocks noGrp="1"/>
          </p:cNvSpPr>
          <p:nvPr>
            <p:ph type="body" idx="1"/>
          </p:nvPr>
        </p:nvSpPr>
        <p:spPr>
          <a:xfrm>
            <a:off x="149925" y="1936550"/>
            <a:ext cx="9081900" cy="79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25000" lnSpcReduction="20000"/>
          </a:bodyPr>
          <a:lstStyle/>
          <a:p>
            <a:pPr marL="457200" lvl="0" indent="-305753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B6B2E"/>
              </a:buClr>
              <a:buSzPct val="100000"/>
              <a:buChar char="●"/>
            </a:pPr>
            <a:r>
              <a:rPr lang="en-GB" sz="4860"/>
              <a:t>All generations show similar service preferences, with</a:t>
            </a:r>
            <a:r>
              <a:rPr lang="en-GB" sz="4860" b="1">
                <a:solidFill>
                  <a:srgbClr val="2E75B6"/>
                </a:solidFill>
              </a:rPr>
              <a:t> </a:t>
            </a:r>
            <a:r>
              <a:rPr lang="en-GB" sz="4860" b="1">
                <a:solidFill>
                  <a:srgbClr val="0B6B2E"/>
                </a:solidFill>
              </a:rPr>
              <a:t>In-flight Wi-Fi</a:t>
            </a:r>
            <a:r>
              <a:rPr lang="en-GB" sz="4860" b="1">
                <a:solidFill>
                  <a:srgbClr val="2E75B6"/>
                </a:solidFill>
              </a:rPr>
              <a:t> </a:t>
            </a:r>
            <a:r>
              <a:rPr lang="en-GB" sz="4860"/>
              <a:t>ranked first by a large margin (over </a:t>
            </a:r>
            <a:r>
              <a:rPr lang="en-GB" sz="4860" b="1">
                <a:solidFill>
                  <a:srgbClr val="0B6B2E"/>
                </a:solidFill>
              </a:rPr>
              <a:t>240%</a:t>
            </a:r>
            <a:r>
              <a:rPr lang="en-GB" sz="4860" b="1">
                <a:solidFill>
                  <a:srgbClr val="2E75B6"/>
                </a:solidFill>
              </a:rPr>
              <a:t> </a:t>
            </a:r>
            <a:r>
              <a:rPr lang="en-GB" sz="4860"/>
              <a:t>higher than second), followed by</a:t>
            </a:r>
            <a:r>
              <a:rPr lang="en-GB" sz="4860" b="1">
                <a:solidFill>
                  <a:srgbClr val="2E75B6"/>
                </a:solidFill>
              </a:rPr>
              <a:t> </a:t>
            </a:r>
            <a:r>
              <a:rPr lang="en-GB" sz="4860" b="1">
                <a:solidFill>
                  <a:srgbClr val="0B6B2E"/>
                </a:solidFill>
              </a:rPr>
              <a:t>Online Boarding</a:t>
            </a:r>
            <a:r>
              <a:rPr lang="en-GB" sz="4860" b="1">
                <a:solidFill>
                  <a:srgbClr val="2E75B6"/>
                </a:solidFill>
              </a:rPr>
              <a:t> </a:t>
            </a:r>
            <a:r>
              <a:rPr lang="en-GB" sz="4860"/>
              <a:t>and</a:t>
            </a:r>
            <a:r>
              <a:rPr lang="en-GB" sz="4860" b="1">
                <a:solidFill>
                  <a:srgbClr val="2E75B6"/>
                </a:solidFill>
              </a:rPr>
              <a:t> </a:t>
            </a:r>
            <a:r>
              <a:rPr lang="en-GB" sz="4860" b="1">
                <a:solidFill>
                  <a:srgbClr val="0B6B2E"/>
                </a:solidFill>
              </a:rPr>
              <a:t>Ease of Online Booking</a:t>
            </a:r>
            <a:r>
              <a:rPr lang="en-GB" sz="4860" b="1">
                <a:solidFill>
                  <a:srgbClr val="2E75B6"/>
                </a:solidFill>
              </a:rPr>
              <a:t>.</a:t>
            </a:r>
            <a:endParaRPr sz="4860" b="1">
              <a:solidFill>
                <a:srgbClr val="2E75B6"/>
              </a:solidFill>
            </a:endParaRPr>
          </a:p>
        </p:txBody>
      </p:sp>
      <p:sp>
        <p:nvSpPr>
          <p:cNvPr id="181" name="Google Shape;181;p22"/>
          <p:cNvSpPr/>
          <p:nvPr/>
        </p:nvSpPr>
        <p:spPr>
          <a:xfrm>
            <a:off x="0" y="696950"/>
            <a:ext cx="116700" cy="3336300"/>
          </a:xfrm>
          <a:prstGeom prst="rect">
            <a:avLst/>
          </a:prstGeom>
          <a:solidFill>
            <a:srgbClr val="0B6B2E"/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2" name="Google Shape;182;p22"/>
          <p:cNvSpPr txBox="1">
            <a:spLocks noGrp="1"/>
          </p:cNvSpPr>
          <p:nvPr>
            <p:ph type="body" idx="1"/>
          </p:nvPr>
        </p:nvSpPr>
        <p:spPr>
          <a:xfrm>
            <a:off x="149925" y="3388088"/>
            <a:ext cx="8621400" cy="945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25000" lnSpcReduction="20000"/>
          </a:bodyPr>
          <a:lstStyle/>
          <a:p>
            <a:pPr marL="457200" lvl="0" indent="-305745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B6B2E"/>
              </a:buClr>
              <a:buSzPct val="100000"/>
              <a:buChar char="●"/>
            </a:pPr>
            <a:r>
              <a:rPr lang="en-GB" sz="4860" b="1">
                <a:solidFill>
                  <a:srgbClr val="0B6B2E"/>
                </a:solidFill>
              </a:rPr>
              <a:t>Online Boarding</a:t>
            </a:r>
            <a:r>
              <a:rPr lang="en-GB" sz="4860" b="1">
                <a:solidFill>
                  <a:srgbClr val="2E75B6"/>
                </a:solidFill>
              </a:rPr>
              <a:t> </a:t>
            </a:r>
            <a:r>
              <a:rPr lang="en-GB" sz="4860"/>
              <a:t>is important across all segments;</a:t>
            </a:r>
            <a:r>
              <a:rPr lang="en-GB" sz="4860" b="1">
                <a:solidFill>
                  <a:srgbClr val="2E75B6"/>
                </a:solidFill>
              </a:rPr>
              <a:t> </a:t>
            </a:r>
            <a:r>
              <a:rPr lang="en-GB" sz="4860" b="1">
                <a:solidFill>
                  <a:srgbClr val="0B6B2E"/>
                </a:solidFill>
              </a:rPr>
              <a:t>Gen Z</a:t>
            </a:r>
            <a:r>
              <a:rPr lang="en-GB" sz="4860" b="1">
                <a:solidFill>
                  <a:srgbClr val="2E75B6"/>
                </a:solidFill>
              </a:rPr>
              <a:t> </a:t>
            </a:r>
            <a:r>
              <a:rPr lang="en-GB" sz="4860"/>
              <a:t>and</a:t>
            </a:r>
            <a:r>
              <a:rPr lang="en-GB" sz="4860" b="1">
                <a:solidFill>
                  <a:srgbClr val="2E75B6"/>
                </a:solidFill>
              </a:rPr>
              <a:t> </a:t>
            </a:r>
            <a:r>
              <a:rPr lang="en-GB" sz="4860" b="1">
                <a:solidFill>
                  <a:srgbClr val="0B6B2E"/>
                </a:solidFill>
              </a:rPr>
              <a:t>Millennials</a:t>
            </a:r>
            <a:r>
              <a:rPr lang="en-GB" sz="4860" b="1">
                <a:solidFill>
                  <a:srgbClr val="2E75B6"/>
                </a:solidFill>
              </a:rPr>
              <a:t> </a:t>
            </a:r>
            <a:r>
              <a:rPr lang="en-GB" sz="4860"/>
              <a:t>prioritise connectivity</a:t>
            </a:r>
            <a:r>
              <a:rPr lang="en-GB" sz="4860" b="1">
                <a:solidFill>
                  <a:srgbClr val="2E75B6"/>
                </a:solidFill>
              </a:rPr>
              <a:t> </a:t>
            </a:r>
            <a:r>
              <a:rPr lang="en-GB" sz="4860" b="1">
                <a:solidFill>
                  <a:srgbClr val="0B6B2E"/>
                </a:solidFill>
              </a:rPr>
              <a:t>(In-flight Wi-Fi)</a:t>
            </a:r>
            <a:r>
              <a:rPr lang="en-GB" sz="4860" b="1">
                <a:solidFill>
                  <a:srgbClr val="2E75B6"/>
                </a:solidFill>
              </a:rPr>
              <a:t>, </a:t>
            </a:r>
            <a:r>
              <a:rPr lang="en-GB" sz="4860"/>
              <a:t>with</a:t>
            </a:r>
            <a:r>
              <a:rPr lang="en-GB" sz="4860" b="1">
                <a:solidFill>
                  <a:srgbClr val="2E75B6"/>
                </a:solidFill>
              </a:rPr>
              <a:t> </a:t>
            </a:r>
            <a:r>
              <a:rPr lang="en-GB" sz="4860" b="1">
                <a:solidFill>
                  <a:srgbClr val="0B6B2E"/>
                </a:solidFill>
              </a:rPr>
              <a:t>Millennials</a:t>
            </a:r>
            <a:r>
              <a:rPr lang="en-GB" sz="4860" b="1">
                <a:solidFill>
                  <a:srgbClr val="2E75B6"/>
                </a:solidFill>
              </a:rPr>
              <a:t> </a:t>
            </a:r>
            <a:r>
              <a:rPr lang="en-GB" sz="4860"/>
              <a:t>also valuing </a:t>
            </a:r>
            <a:r>
              <a:rPr lang="en-GB" sz="4860" b="1">
                <a:solidFill>
                  <a:srgbClr val="0B6B2E"/>
                </a:solidFill>
              </a:rPr>
              <a:t>In-flight Entertainment</a:t>
            </a:r>
            <a:r>
              <a:rPr lang="en-GB" sz="4860" b="1">
                <a:solidFill>
                  <a:srgbClr val="2E75B6"/>
                </a:solidFill>
              </a:rPr>
              <a:t>, </a:t>
            </a:r>
            <a:r>
              <a:rPr lang="en-GB" sz="4860"/>
              <a:t>while</a:t>
            </a:r>
            <a:r>
              <a:rPr lang="en-GB" sz="4860" b="1">
                <a:solidFill>
                  <a:srgbClr val="2E75B6"/>
                </a:solidFill>
              </a:rPr>
              <a:t> </a:t>
            </a:r>
            <a:r>
              <a:rPr lang="en-GB" sz="4860" b="1">
                <a:solidFill>
                  <a:srgbClr val="0B6B2E"/>
                </a:solidFill>
              </a:rPr>
              <a:t>Gen X</a:t>
            </a:r>
            <a:r>
              <a:rPr lang="en-GB" sz="4860" b="1">
                <a:solidFill>
                  <a:srgbClr val="2E75B6"/>
                </a:solidFill>
              </a:rPr>
              <a:t> </a:t>
            </a:r>
            <a:r>
              <a:rPr lang="en-GB" sz="4860"/>
              <a:t>places greater emphasis on physical comfort, particularly</a:t>
            </a:r>
            <a:r>
              <a:rPr lang="en-GB" sz="4860" b="1">
                <a:solidFill>
                  <a:srgbClr val="2E75B6"/>
                </a:solidFill>
              </a:rPr>
              <a:t> </a:t>
            </a:r>
            <a:r>
              <a:rPr lang="en-GB" sz="4860" b="1">
                <a:solidFill>
                  <a:srgbClr val="0B6B2E"/>
                </a:solidFill>
              </a:rPr>
              <a:t>Leg Room Service</a:t>
            </a:r>
            <a:r>
              <a:rPr lang="en-GB" sz="4860" b="1">
                <a:solidFill>
                  <a:srgbClr val="2E75B6"/>
                </a:solidFill>
              </a:rPr>
              <a:t> </a:t>
            </a:r>
            <a:r>
              <a:rPr lang="en-GB" sz="4860"/>
              <a:t>and</a:t>
            </a:r>
            <a:r>
              <a:rPr lang="en-GB" sz="4860" b="1">
                <a:solidFill>
                  <a:srgbClr val="2E75B6"/>
                </a:solidFill>
              </a:rPr>
              <a:t> </a:t>
            </a:r>
            <a:r>
              <a:rPr lang="en-GB" sz="4860" b="1">
                <a:solidFill>
                  <a:srgbClr val="0B6B2E"/>
                </a:solidFill>
              </a:rPr>
              <a:t>Seat comfort</a:t>
            </a:r>
            <a:r>
              <a:rPr lang="en-GB" sz="4860" b="1">
                <a:solidFill>
                  <a:srgbClr val="2E75B6"/>
                </a:solidFill>
              </a:rPr>
              <a:t>.</a:t>
            </a:r>
            <a:endParaRPr sz="5500" b="1">
              <a:solidFill>
                <a:srgbClr val="434343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sz="1600"/>
          </a:p>
        </p:txBody>
      </p:sp>
      <p:sp>
        <p:nvSpPr>
          <p:cNvPr id="183" name="Google Shape;183;p22"/>
          <p:cNvSpPr/>
          <p:nvPr/>
        </p:nvSpPr>
        <p:spPr>
          <a:xfrm rot="5400000">
            <a:off x="4641375" y="-1315762"/>
            <a:ext cx="3600" cy="8256000"/>
          </a:xfrm>
          <a:prstGeom prst="rect">
            <a:avLst/>
          </a:prstGeom>
          <a:solidFill>
            <a:srgbClr val="0B6B2E"/>
          </a:solidFill>
          <a:ln w="9525" cap="flat" cmpd="sng">
            <a:solidFill>
              <a:srgbClr val="0B6B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4" name="Google Shape;184;p22"/>
          <p:cNvSpPr txBox="1">
            <a:spLocks noGrp="1"/>
          </p:cNvSpPr>
          <p:nvPr>
            <p:ph type="body" idx="1"/>
          </p:nvPr>
        </p:nvSpPr>
        <p:spPr>
          <a:xfrm>
            <a:off x="0" y="743488"/>
            <a:ext cx="3627300" cy="44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250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7260" b="1">
                <a:solidFill>
                  <a:srgbClr val="0B6B2E"/>
                </a:solidFill>
              </a:rPr>
              <a:t>    Generational Segmentation </a:t>
            </a:r>
            <a:endParaRPr sz="11360" b="1">
              <a:solidFill>
                <a:srgbClr val="0B6B2E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sz="1600"/>
          </a:p>
        </p:txBody>
      </p:sp>
      <p:pic>
        <p:nvPicPr>
          <p:cNvPr id="185" name="Google Shape;185;p22" title="Screenshot 2026-04-11 at 16.52.34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372757" y="85725"/>
            <a:ext cx="647418" cy="603900"/>
          </a:xfrm>
          <a:prstGeom prst="rect">
            <a:avLst/>
          </a:prstGeom>
          <a:noFill/>
          <a:ln>
            <a:noFill/>
          </a:ln>
        </p:spPr>
      </p:pic>
      <p:sp>
        <p:nvSpPr>
          <p:cNvPr id="186" name="Google Shape;186;p22"/>
          <p:cNvSpPr txBox="1">
            <a:spLocks noGrp="1"/>
          </p:cNvSpPr>
          <p:nvPr>
            <p:ph type="body" idx="1"/>
          </p:nvPr>
        </p:nvSpPr>
        <p:spPr>
          <a:xfrm>
            <a:off x="91350" y="1502313"/>
            <a:ext cx="2229900" cy="198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750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B6B2E"/>
              </a:buClr>
              <a:buSzPts val="1400"/>
              <a:buAutoNum type="arabicPeriod"/>
            </a:pPr>
            <a:r>
              <a:rPr lang="en-GB" sz="1400" b="1">
                <a:solidFill>
                  <a:srgbClr val="0B6B2E"/>
                </a:solidFill>
              </a:rPr>
              <a:t>Economy Class</a:t>
            </a:r>
            <a:endParaRPr sz="1400" b="1">
              <a:solidFill>
                <a:srgbClr val="0B6B2E"/>
              </a:solidFill>
            </a:endParaRPr>
          </a:p>
          <a:p>
            <a:pPr marL="457200" lvl="0" indent="0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400" b="1">
              <a:solidFill>
                <a:srgbClr val="0B6B2E"/>
              </a:solidFill>
            </a:endParaRPr>
          </a:p>
          <a:p>
            <a:pPr marL="0" lvl="0" indent="0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400" b="1">
              <a:solidFill>
                <a:srgbClr val="0B6B2E"/>
              </a:solidFill>
            </a:endParaRPr>
          </a:p>
          <a:p>
            <a:pPr marL="0" lvl="0" indent="0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400" b="1">
              <a:solidFill>
                <a:srgbClr val="0B6B2E"/>
              </a:solidFill>
            </a:endParaRPr>
          </a:p>
          <a:p>
            <a:pPr marL="457200" lvl="0" indent="-317500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rgbClr val="0B6B2E"/>
              </a:buClr>
              <a:buSzPts val="1400"/>
              <a:buAutoNum type="arabicPeriod"/>
            </a:pPr>
            <a:r>
              <a:rPr lang="en-GB" sz="1400" b="1">
                <a:solidFill>
                  <a:srgbClr val="0B6B2E"/>
                </a:solidFill>
              </a:rPr>
              <a:t> Business Class</a:t>
            </a:r>
            <a:endParaRPr sz="1400" b="1">
              <a:solidFill>
                <a:srgbClr val="0B6B2E"/>
              </a:solidFill>
            </a:endParaRPr>
          </a:p>
          <a:p>
            <a:pPr marL="457200" lvl="0" indent="0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400" b="1">
              <a:solidFill>
                <a:srgbClr val="0B6B2E"/>
              </a:solidFill>
            </a:endParaRPr>
          </a:p>
          <a:p>
            <a:pPr marL="0" lvl="0" indent="0" algn="l" rtl="0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SzPts val="275"/>
              <a:buNone/>
            </a:pPr>
            <a:endParaRPr sz="14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1" name="Google Shape;191;p23"/>
          <p:cNvCxnSpPr/>
          <p:nvPr/>
        </p:nvCxnSpPr>
        <p:spPr>
          <a:xfrm>
            <a:off x="2725475" y="1725825"/>
            <a:ext cx="829800" cy="1320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stealth" w="med" len="med"/>
            <a:tailEnd type="stealth" w="med" len="med"/>
          </a:ln>
        </p:spPr>
      </p:cxnSp>
      <p:cxnSp>
        <p:nvCxnSpPr>
          <p:cNvPr id="192" name="Google Shape;192;p23"/>
          <p:cNvCxnSpPr/>
          <p:nvPr/>
        </p:nvCxnSpPr>
        <p:spPr>
          <a:xfrm>
            <a:off x="3667075" y="926625"/>
            <a:ext cx="556500" cy="2382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stealth" w="med" len="med"/>
            <a:tailEnd type="stealth" w="med" len="med"/>
          </a:ln>
        </p:spPr>
      </p:cxnSp>
      <p:cxnSp>
        <p:nvCxnSpPr>
          <p:cNvPr id="193" name="Google Shape;193;p23"/>
          <p:cNvCxnSpPr/>
          <p:nvPr/>
        </p:nvCxnSpPr>
        <p:spPr>
          <a:xfrm rot="10800000" flipH="1">
            <a:off x="3140525" y="2652600"/>
            <a:ext cx="632100" cy="3192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stealth" w="med" len="med"/>
            <a:tailEnd type="stealth" w="med" len="med"/>
          </a:ln>
        </p:spPr>
      </p:cxnSp>
      <p:cxnSp>
        <p:nvCxnSpPr>
          <p:cNvPr id="194" name="Google Shape;194;p23"/>
          <p:cNvCxnSpPr>
            <a:endCxn id="195" idx="1"/>
          </p:cNvCxnSpPr>
          <p:nvPr/>
        </p:nvCxnSpPr>
        <p:spPr>
          <a:xfrm rot="10800000" flipH="1">
            <a:off x="4746540" y="2571750"/>
            <a:ext cx="1100400" cy="1581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stealth" w="med" len="med"/>
          </a:ln>
        </p:spPr>
      </p:cxnSp>
      <p:cxnSp>
        <p:nvCxnSpPr>
          <p:cNvPr id="196" name="Google Shape;196;p23"/>
          <p:cNvCxnSpPr>
            <a:endCxn id="197" idx="1"/>
          </p:cNvCxnSpPr>
          <p:nvPr/>
        </p:nvCxnSpPr>
        <p:spPr>
          <a:xfrm rot="10800000" flipH="1">
            <a:off x="5070175" y="1393200"/>
            <a:ext cx="723300" cy="852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stealth" w="med" len="med"/>
          </a:ln>
        </p:spPr>
      </p:cxnSp>
      <p:cxnSp>
        <p:nvCxnSpPr>
          <p:cNvPr id="198" name="Google Shape;198;p23"/>
          <p:cNvCxnSpPr/>
          <p:nvPr/>
        </p:nvCxnSpPr>
        <p:spPr>
          <a:xfrm rot="10800000" flipH="1">
            <a:off x="4572875" y="908925"/>
            <a:ext cx="424500" cy="2538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stealth" w="med" len="med"/>
          </a:ln>
        </p:spPr>
      </p:cxnSp>
      <p:sp>
        <p:nvSpPr>
          <p:cNvPr id="199" name="Google Shape;199;p23"/>
          <p:cNvSpPr txBox="1">
            <a:spLocks noGrp="1"/>
          </p:cNvSpPr>
          <p:nvPr>
            <p:ph type="title"/>
          </p:nvPr>
        </p:nvSpPr>
        <p:spPr>
          <a:xfrm>
            <a:off x="1681575" y="85725"/>
            <a:ext cx="5923200" cy="60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-GB" sz="2465">
                <a:solidFill>
                  <a:schemeClr val="accent5"/>
                </a:solidFill>
              </a:rPr>
              <a:t>S</a:t>
            </a:r>
            <a:r>
              <a:rPr lang="en-GB" sz="2465">
                <a:solidFill>
                  <a:srgbClr val="2E75B6"/>
                </a:solidFill>
              </a:rPr>
              <a:t>trategic</a:t>
            </a:r>
            <a:r>
              <a:rPr lang="en-GB" sz="2465">
                <a:solidFill>
                  <a:schemeClr val="accent5"/>
                </a:solidFill>
              </a:rPr>
              <a:t> I</a:t>
            </a:r>
            <a:r>
              <a:rPr lang="en-GB" sz="2465">
                <a:solidFill>
                  <a:srgbClr val="2E75B6"/>
                </a:solidFill>
              </a:rPr>
              <a:t>nvestment</a:t>
            </a:r>
            <a:r>
              <a:rPr lang="en-GB" sz="2465">
                <a:solidFill>
                  <a:schemeClr val="accent5"/>
                </a:solidFill>
              </a:rPr>
              <a:t> R</a:t>
            </a:r>
            <a:r>
              <a:rPr lang="en-GB" sz="2465">
                <a:solidFill>
                  <a:srgbClr val="2E75B6"/>
                </a:solidFill>
              </a:rPr>
              <a:t>ecommendations</a:t>
            </a:r>
            <a:endParaRPr sz="2465">
              <a:solidFill>
                <a:srgbClr val="2E75B6"/>
              </a:solidFill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endParaRPr sz="2440">
              <a:solidFill>
                <a:srgbClr val="7CCB8A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endParaRPr sz="3520">
              <a:solidFill>
                <a:srgbClr val="4FA62A"/>
              </a:solidFill>
            </a:endParaRPr>
          </a:p>
        </p:txBody>
      </p:sp>
      <p:sp>
        <p:nvSpPr>
          <p:cNvPr id="200" name="Google Shape;200;p23"/>
          <p:cNvSpPr txBox="1">
            <a:spLocks noGrp="1"/>
          </p:cNvSpPr>
          <p:nvPr>
            <p:ph type="body" idx="1"/>
          </p:nvPr>
        </p:nvSpPr>
        <p:spPr>
          <a:xfrm>
            <a:off x="116700" y="3748238"/>
            <a:ext cx="9081900" cy="79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31153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2E75B6"/>
              </a:buClr>
              <a:buSzPts val="1615"/>
              <a:buChar char="●"/>
            </a:pPr>
            <a:r>
              <a:rPr lang="en-GB" sz="1615"/>
              <a:t>Recommended budget allocation, based on the aggregated importance of services, is illustrated in the pie chart for the six most important services.</a:t>
            </a:r>
            <a:endParaRPr sz="1615" b="1">
              <a:solidFill>
                <a:srgbClr val="2E75B6"/>
              </a:solidFill>
            </a:endParaRPr>
          </a:p>
        </p:txBody>
      </p:sp>
      <p:sp>
        <p:nvSpPr>
          <p:cNvPr id="201" name="Google Shape;201;p23"/>
          <p:cNvSpPr/>
          <p:nvPr/>
        </p:nvSpPr>
        <p:spPr>
          <a:xfrm>
            <a:off x="0" y="696950"/>
            <a:ext cx="116700" cy="3336300"/>
          </a:xfrm>
          <a:prstGeom prst="rect">
            <a:avLst/>
          </a:prstGeom>
          <a:solidFill>
            <a:srgbClr val="2E75B6"/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Google Shape;202;p23"/>
          <p:cNvSpPr/>
          <p:nvPr/>
        </p:nvSpPr>
        <p:spPr>
          <a:xfrm rot="5400000">
            <a:off x="4570200" y="678738"/>
            <a:ext cx="3600" cy="8256000"/>
          </a:xfrm>
          <a:prstGeom prst="rect">
            <a:avLst/>
          </a:prstGeom>
          <a:solidFill>
            <a:srgbClr val="2E75B6"/>
          </a:solidFill>
          <a:ln w="9525" cap="flat" cmpd="sng">
            <a:solidFill>
              <a:srgbClr val="2E75B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03" name="Google Shape;203;p23" title="Screenshot 2026-04-11 at 16.52.34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372757" y="85725"/>
            <a:ext cx="647418" cy="603900"/>
          </a:xfrm>
          <a:prstGeom prst="rect">
            <a:avLst/>
          </a:prstGeom>
          <a:noFill/>
          <a:ln>
            <a:noFill/>
          </a:ln>
        </p:spPr>
      </p:pic>
      <p:sp>
        <p:nvSpPr>
          <p:cNvPr id="204" name="Google Shape;204;p23"/>
          <p:cNvSpPr txBox="1">
            <a:spLocks noGrp="1"/>
          </p:cNvSpPr>
          <p:nvPr>
            <p:ph type="body" idx="1"/>
          </p:nvPr>
        </p:nvSpPr>
        <p:spPr>
          <a:xfrm>
            <a:off x="91350" y="1502313"/>
            <a:ext cx="2229900" cy="198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1">
              <a:solidFill>
                <a:srgbClr val="0B6B2E"/>
              </a:solidFill>
            </a:endParaRPr>
          </a:p>
          <a:p>
            <a:pPr marL="457200" lvl="0" indent="0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400" b="1">
              <a:solidFill>
                <a:srgbClr val="0B6B2E"/>
              </a:solidFill>
            </a:endParaRPr>
          </a:p>
          <a:p>
            <a:pPr marL="0" lvl="0" indent="0" algn="l" rtl="0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SzPts val="275"/>
              <a:buNone/>
            </a:pPr>
            <a:endParaRPr sz="1400"/>
          </a:p>
        </p:txBody>
      </p:sp>
      <p:pic>
        <p:nvPicPr>
          <p:cNvPr id="205" name="Google Shape;205;p23" title="Screenshot 2026-04-11 at 19.51.12-Photoroom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359038" y="842025"/>
            <a:ext cx="2203164" cy="2393663"/>
          </a:xfrm>
          <a:prstGeom prst="rect">
            <a:avLst/>
          </a:prstGeom>
          <a:noFill/>
          <a:ln>
            <a:noFill/>
          </a:ln>
        </p:spPr>
      </p:pic>
      <p:sp>
        <p:nvSpPr>
          <p:cNvPr id="206" name="Google Shape;206;p23"/>
          <p:cNvSpPr txBox="1">
            <a:spLocks noGrp="1"/>
          </p:cNvSpPr>
          <p:nvPr>
            <p:ph type="body" idx="1"/>
          </p:nvPr>
        </p:nvSpPr>
        <p:spPr>
          <a:xfrm>
            <a:off x="2575419" y="635075"/>
            <a:ext cx="1282500" cy="43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25000" lnSpcReduction="20000"/>
          </a:bodyPr>
          <a:lstStyle/>
          <a:p>
            <a:pPr marL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700" b="1" dirty="0">
                <a:solidFill>
                  <a:srgbClr val="434343"/>
                </a:solidFill>
              </a:rPr>
              <a:t>Seat Comfort</a:t>
            </a:r>
            <a:endParaRPr sz="4700" b="1" dirty="0">
              <a:solidFill>
                <a:srgbClr val="434343"/>
              </a:solidFill>
            </a:endParaRPr>
          </a:p>
          <a:p>
            <a:pPr marL="0" lvl="0" indent="0" algn="ctr" rtl="0">
              <a:spcBef>
                <a:spcPts val="1200"/>
              </a:spcBef>
              <a:spcAft>
                <a:spcPts val="1200"/>
              </a:spcAft>
              <a:buNone/>
            </a:pPr>
            <a:endParaRPr sz="1600" dirty="0"/>
          </a:p>
        </p:txBody>
      </p:sp>
      <p:sp>
        <p:nvSpPr>
          <p:cNvPr id="207" name="Google Shape;207;p23"/>
          <p:cNvSpPr txBox="1">
            <a:spLocks noGrp="1"/>
          </p:cNvSpPr>
          <p:nvPr>
            <p:ph type="body" idx="1"/>
          </p:nvPr>
        </p:nvSpPr>
        <p:spPr>
          <a:xfrm>
            <a:off x="4991557" y="624599"/>
            <a:ext cx="2101500" cy="43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25000" lnSpcReduction="20000"/>
          </a:bodyPr>
          <a:lstStyle/>
          <a:p>
            <a:pPr marL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700" b="1" dirty="0">
                <a:solidFill>
                  <a:srgbClr val="434343"/>
                </a:solidFill>
              </a:rPr>
              <a:t>Ease of Online Booking</a:t>
            </a:r>
            <a:endParaRPr sz="4700" b="1" dirty="0">
              <a:solidFill>
                <a:srgbClr val="434343"/>
              </a:solidFill>
            </a:endParaRPr>
          </a:p>
          <a:p>
            <a:pPr marL="0" lvl="0" indent="0" algn="ctr" rtl="0">
              <a:spcBef>
                <a:spcPts val="1200"/>
              </a:spcBef>
              <a:spcAft>
                <a:spcPts val="1200"/>
              </a:spcAft>
              <a:buNone/>
            </a:pPr>
            <a:endParaRPr sz="1600" dirty="0"/>
          </a:p>
        </p:txBody>
      </p:sp>
      <p:sp>
        <p:nvSpPr>
          <p:cNvPr id="197" name="Google Shape;197;p23"/>
          <p:cNvSpPr txBox="1">
            <a:spLocks noGrp="1"/>
          </p:cNvSpPr>
          <p:nvPr>
            <p:ph type="body" idx="1"/>
          </p:nvPr>
        </p:nvSpPr>
        <p:spPr>
          <a:xfrm>
            <a:off x="5793475" y="1173600"/>
            <a:ext cx="2101500" cy="43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25000" lnSpcReduction="20000"/>
          </a:bodyPr>
          <a:lstStyle/>
          <a:p>
            <a:pPr marL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700" b="1">
                <a:solidFill>
                  <a:srgbClr val="434343"/>
                </a:solidFill>
              </a:rPr>
              <a:t>In-flight Entertainment</a:t>
            </a:r>
            <a:endParaRPr sz="4700" b="1">
              <a:solidFill>
                <a:srgbClr val="434343"/>
              </a:solidFill>
            </a:endParaRPr>
          </a:p>
          <a:p>
            <a:pPr marL="0" lvl="0" indent="0" algn="ctr" rtl="0">
              <a:spcBef>
                <a:spcPts val="1200"/>
              </a:spcBef>
              <a:spcAft>
                <a:spcPts val="1200"/>
              </a:spcAft>
              <a:buNone/>
            </a:pPr>
            <a:endParaRPr sz="1600"/>
          </a:p>
        </p:txBody>
      </p:sp>
      <p:sp>
        <p:nvSpPr>
          <p:cNvPr id="195" name="Google Shape;195;p23"/>
          <p:cNvSpPr txBox="1">
            <a:spLocks noGrp="1"/>
          </p:cNvSpPr>
          <p:nvPr>
            <p:ph type="body" idx="1"/>
          </p:nvPr>
        </p:nvSpPr>
        <p:spPr>
          <a:xfrm>
            <a:off x="5846940" y="2352150"/>
            <a:ext cx="1824900" cy="43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25000" lnSpcReduction="20000"/>
          </a:bodyPr>
          <a:lstStyle/>
          <a:p>
            <a:pPr marL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700" b="1" dirty="0">
                <a:solidFill>
                  <a:srgbClr val="434343"/>
                </a:solidFill>
              </a:rPr>
              <a:t>In-flight Wi-Fi Service</a:t>
            </a:r>
            <a:endParaRPr sz="4700" b="1" dirty="0">
              <a:solidFill>
                <a:srgbClr val="434343"/>
              </a:solidFill>
            </a:endParaRPr>
          </a:p>
          <a:p>
            <a:pPr marL="0" lvl="0" indent="0" algn="ctr" rtl="0">
              <a:spcBef>
                <a:spcPts val="1200"/>
              </a:spcBef>
              <a:spcAft>
                <a:spcPts val="1200"/>
              </a:spcAft>
              <a:buNone/>
            </a:pPr>
            <a:endParaRPr sz="1600" dirty="0"/>
          </a:p>
        </p:txBody>
      </p:sp>
      <p:sp>
        <p:nvSpPr>
          <p:cNvPr id="208" name="Google Shape;208;p23"/>
          <p:cNvSpPr txBox="1">
            <a:spLocks noGrp="1"/>
          </p:cNvSpPr>
          <p:nvPr>
            <p:ph type="body" idx="1"/>
          </p:nvPr>
        </p:nvSpPr>
        <p:spPr>
          <a:xfrm>
            <a:off x="1681575" y="2796500"/>
            <a:ext cx="1671000" cy="43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25000" lnSpcReduction="20000"/>
          </a:bodyPr>
          <a:lstStyle/>
          <a:p>
            <a:pPr marL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700" b="1">
                <a:solidFill>
                  <a:srgbClr val="434343"/>
                </a:solidFill>
              </a:rPr>
              <a:t>Leg Room Service</a:t>
            </a:r>
            <a:endParaRPr sz="4700" b="1">
              <a:solidFill>
                <a:srgbClr val="434343"/>
              </a:solidFill>
            </a:endParaRPr>
          </a:p>
          <a:p>
            <a:pPr marL="0" lvl="0" indent="0" algn="ctr" rtl="0">
              <a:spcBef>
                <a:spcPts val="1200"/>
              </a:spcBef>
              <a:spcAft>
                <a:spcPts val="1200"/>
              </a:spcAft>
              <a:buNone/>
            </a:pPr>
            <a:endParaRPr sz="1600"/>
          </a:p>
        </p:txBody>
      </p:sp>
      <p:sp>
        <p:nvSpPr>
          <p:cNvPr id="209" name="Google Shape;209;p23"/>
          <p:cNvSpPr txBox="1">
            <a:spLocks noGrp="1"/>
          </p:cNvSpPr>
          <p:nvPr>
            <p:ph type="body" idx="1"/>
          </p:nvPr>
        </p:nvSpPr>
        <p:spPr>
          <a:xfrm>
            <a:off x="1403300" y="1485738"/>
            <a:ext cx="1671000" cy="43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25000" lnSpcReduction="20000"/>
          </a:bodyPr>
          <a:lstStyle/>
          <a:p>
            <a:pPr marL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700" b="1">
                <a:solidFill>
                  <a:srgbClr val="434343"/>
                </a:solidFill>
              </a:rPr>
              <a:t>Online Boarding</a:t>
            </a:r>
            <a:endParaRPr sz="4700" b="1">
              <a:solidFill>
                <a:srgbClr val="434343"/>
              </a:solidFill>
            </a:endParaRPr>
          </a:p>
          <a:p>
            <a:pPr marL="0" lvl="0" indent="0" algn="ctr" rtl="0">
              <a:spcBef>
                <a:spcPts val="1200"/>
              </a:spcBef>
              <a:spcAft>
                <a:spcPts val="1200"/>
              </a:spcAft>
              <a:buNone/>
            </a:pPr>
            <a:endParaRPr sz="16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24"/>
          <p:cNvSpPr txBox="1">
            <a:spLocks noGrp="1"/>
          </p:cNvSpPr>
          <p:nvPr>
            <p:ph type="title"/>
          </p:nvPr>
        </p:nvSpPr>
        <p:spPr>
          <a:xfrm>
            <a:off x="1681575" y="85725"/>
            <a:ext cx="5923200" cy="60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-GB" sz="2465">
                <a:solidFill>
                  <a:schemeClr val="accent5"/>
                </a:solidFill>
              </a:rPr>
              <a:t>T</a:t>
            </a:r>
            <a:r>
              <a:rPr lang="en-GB" sz="2465">
                <a:solidFill>
                  <a:srgbClr val="0B6B2E"/>
                </a:solidFill>
              </a:rPr>
              <a:t>argeted</a:t>
            </a:r>
            <a:r>
              <a:rPr lang="en-GB" sz="2465">
                <a:solidFill>
                  <a:schemeClr val="accent5"/>
                </a:solidFill>
              </a:rPr>
              <a:t> M</a:t>
            </a:r>
            <a:r>
              <a:rPr lang="en-GB" sz="2465">
                <a:solidFill>
                  <a:srgbClr val="0B6B2E"/>
                </a:solidFill>
              </a:rPr>
              <a:t>arketing</a:t>
            </a:r>
            <a:r>
              <a:rPr lang="en-GB" sz="2465">
                <a:solidFill>
                  <a:schemeClr val="accent5"/>
                </a:solidFill>
              </a:rPr>
              <a:t> R</a:t>
            </a:r>
            <a:r>
              <a:rPr lang="en-GB" sz="2465">
                <a:solidFill>
                  <a:srgbClr val="0B6B2E"/>
                </a:solidFill>
              </a:rPr>
              <a:t>ecommendations</a:t>
            </a:r>
            <a:endParaRPr sz="2465">
              <a:solidFill>
                <a:srgbClr val="0B6B2E"/>
              </a:solidFill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endParaRPr sz="2440">
              <a:solidFill>
                <a:srgbClr val="7CCB8A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endParaRPr sz="3520">
              <a:solidFill>
                <a:srgbClr val="4FA62A"/>
              </a:solidFill>
            </a:endParaRPr>
          </a:p>
        </p:txBody>
      </p:sp>
      <p:sp>
        <p:nvSpPr>
          <p:cNvPr id="215" name="Google Shape;215;p24"/>
          <p:cNvSpPr txBox="1">
            <a:spLocks noGrp="1"/>
          </p:cNvSpPr>
          <p:nvPr>
            <p:ph type="body" idx="1"/>
          </p:nvPr>
        </p:nvSpPr>
        <p:spPr>
          <a:xfrm>
            <a:off x="102225" y="764885"/>
            <a:ext cx="9081900" cy="94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31153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B6B2E"/>
              </a:buClr>
              <a:buSzPts val="1615"/>
              <a:buChar char="●"/>
            </a:pPr>
            <a:r>
              <a:rPr lang="en-GB" sz="1615" b="1">
                <a:solidFill>
                  <a:srgbClr val="0B6B2E"/>
                </a:solidFill>
              </a:rPr>
              <a:t>Economy Class Passengers:</a:t>
            </a:r>
            <a:r>
              <a:rPr lang="en-GB" sz="1615">
                <a:solidFill>
                  <a:srgbClr val="434343"/>
                </a:solidFill>
              </a:rPr>
              <a:t> Promote digital connectivity, with a strong emphasis on in-flight Wi-Fi services.</a:t>
            </a:r>
            <a:endParaRPr sz="1615" b="1">
              <a:solidFill>
                <a:srgbClr val="434343"/>
              </a:solidFill>
            </a:endParaRPr>
          </a:p>
        </p:txBody>
      </p:sp>
      <p:sp>
        <p:nvSpPr>
          <p:cNvPr id="216" name="Google Shape;216;p24"/>
          <p:cNvSpPr/>
          <p:nvPr/>
        </p:nvSpPr>
        <p:spPr>
          <a:xfrm>
            <a:off x="0" y="696950"/>
            <a:ext cx="116700" cy="3336300"/>
          </a:xfrm>
          <a:prstGeom prst="rect">
            <a:avLst/>
          </a:prstGeom>
          <a:solidFill>
            <a:srgbClr val="0B6B2E"/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7" name="Google Shape;217;p24"/>
          <p:cNvSpPr/>
          <p:nvPr/>
        </p:nvSpPr>
        <p:spPr>
          <a:xfrm rot="5400000">
            <a:off x="4570200" y="678738"/>
            <a:ext cx="3600" cy="8256000"/>
          </a:xfrm>
          <a:prstGeom prst="rect">
            <a:avLst/>
          </a:prstGeom>
          <a:solidFill>
            <a:srgbClr val="0B6B2E"/>
          </a:solidFill>
          <a:ln w="9525" cap="flat" cmpd="sng">
            <a:solidFill>
              <a:srgbClr val="0B6B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18" name="Google Shape;218;p24" title="Screenshot 2026-04-11 at 16.52.34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372757" y="85725"/>
            <a:ext cx="647418" cy="603900"/>
          </a:xfrm>
          <a:prstGeom prst="rect">
            <a:avLst/>
          </a:prstGeom>
          <a:noFill/>
          <a:ln>
            <a:noFill/>
          </a:ln>
        </p:spPr>
      </p:pic>
      <p:sp>
        <p:nvSpPr>
          <p:cNvPr id="219" name="Google Shape;219;p24"/>
          <p:cNvSpPr txBox="1">
            <a:spLocks noGrp="1"/>
          </p:cNvSpPr>
          <p:nvPr>
            <p:ph type="body" idx="1"/>
          </p:nvPr>
        </p:nvSpPr>
        <p:spPr>
          <a:xfrm>
            <a:off x="91350" y="1502313"/>
            <a:ext cx="2229900" cy="198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1">
              <a:solidFill>
                <a:srgbClr val="0B6B2E"/>
              </a:solidFill>
            </a:endParaRPr>
          </a:p>
          <a:p>
            <a:pPr marL="457200" lvl="0" indent="0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400" b="1">
              <a:solidFill>
                <a:srgbClr val="0B6B2E"/>
              </a:solidFill>
            </a:endParaRPr>
          </a:p>
          <a:p>
            <a:pPr marL="0" lvl="0" indent="0" algn="l" rtl="0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SzPts val="275"/>
              <a:buNone/>
            </a:pPr>
            <a:endParaRPr sz="1400"/>
          </a:p>
        </p:txBody>
      </p:sp>
      <p:sp>
        <p:nvSpPr>
          <p:cNvPr id="220" name="Google Shape;220;p24"/>
          <p:cNvSpPr txBox="1">
            <a:spLocks noGrp="1"/>
          </p:cNvSpPr>
          <p:nvPr>
            <p:ph type="body" idx="1"/>
          </p:nvPr>
        </p:nvSpPr>
        <p:spPr>
          <a:xfrm>
            <a:off x="102225" y="1786327"/>
            <a:ext cx="9081900" cy="94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31153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B6B2E"/>
              </a:buClr>
              <a:buSzPts val="1615"/>
              <a:buChar char="●"/>
            </a:pPr>
            <a:r>
              <a:rPr lang="en-GB" sz="1615" b="1">
                <a:solidFill>
                  <a:srgbClr val="0B6B2E"/>
                </a:solidFill>
              </a:rPr>
              <a:t>Gen X Business Class Passengers:</a:t>
            </a:r>
            <a:r>
              <a:rPr lang="en-GB" sz="1615">
                <a:solidFill>
                  <a:srgbClr val="434343"/>
                </a:solidFill>
              </a:rPr>
              <a:t> Highlight physical comfort features, particularly legroom and seat comfort.</a:t>
            </a:r>
            <a:endParaRPr sz="1615" b="1">
              <a:solidFill>
                <a:srgbClr val="434343"/>
              </a:solidFill>
            </a:endParaRPr>
          </a:p>
        </p:txBody>
      </p:sp>
      <p:sp>
        <p:nvSpPr>
          <p:cNvPr id="221" name="Google Shape;221;p24"/>
          <p:cNvSpPr txBox="1">
            <a:spLocks noGrp="1"/>
          </p:cNvSpPr>
          <p:nvPr>
            <p:ph type="body" idx="1"/>
          </p:nvPr>
        </p:nvSpPr>
        <p:spPr>
          <a:xfrm>
            <a:off x="102225" y="2807785"/>
            <a:ext cx="9081900" cy="94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31153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B6B2E"/>
              </a:buClr>
              <a:buSzPts val="1615"/>
              <a:buChar char="●"/>
            </a:pPr>
            <a:r>
              <a:rPr lang="en-GB" sz="1615" b="1">
                <a:solidFill>
                  <a:srgbClr val="0B6B2E"/>
                </a:solidFill>
              </a:rPr>
              <a:t>Millennials Business Class Passengers:</a:t>
            </a:r>
            <a:r>
              <a:rPr lang="en-GB" sz="1615">
                <a:solidFill>
                  <a:srgbClr val="434343"/>
                </a:solidFill>
              </a:rPr>
              <a:t> Emphasise in-flight entertainment alongside digital connectivity.</a:t>
            </a:r>
            <a:endParaRPr sz="1615" b="1">
              <a:solidFill>
                <a:srgbClr val="434343"/>
              </a:solidFill>
            </a:endParaRPr>
          </a:p>
        </p:txBody>
      </p:sp>
      <p:sp>
        <p:nvSpPr>
          <p:cNvPr id="222" name="Google Shape;222;p24"/>
          <p:cNvSpPr txBox="1">
            <a:spLocks noGrp="1"/>
          </p:cNvSpPr>
          <p:nvPr>
            <p:ph type="body" idx="1"/>
          </p:nvPr>
        </p:nvSpPr>
        <p:spPr>
          <a:xfrm>
            <a:off x="102225" y="3753985"/>
            <a:ext cx="9081900" cy="94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31153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B6B2E"/>
              </a:buClr>
              <a:buSzPts val="1615"/>
              <a:buChar char="●"/>
            </a:pPr>
            <a:r>
              <a:rPr lang="en-GB" sz="1615" b="1">
                <a:solidFill>
                  <a:srgbClr val="0B6B2E"/>
                </a:solidFill>
              </a:rPr>
              <a:t>Gen Z Business Class Passengers:</a:t>
            </a:r>
            <a:r>
              <a:rPr lang="en-GB" sz="1615">
                <a:solidFill>
                  <a:srgbClr val="434343"/>
                </a:solidFill>
              </a:rPr>
              <a:t> Focus on digital connectivity, particularly Wi-Fi quality and speed.</a:t>
            </a:r>
            <a:endParaRPr sz="1615" b="1">
              <a:solidFill>
                <a:srgbClr val="434343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25"/>
          <p:cNvSpPr txBox="1">
            <a:spLocks noGrp="1"/>
          </p:cNvSpPr>
          <p:nvPr>
            <p:ph type="title"/>
          </p:nvPr>
        </p:nvSpPr>
        <p:spPr>
          <a:xfrm>
            <a:off x="1978950" y="1845450"/>
            <a:ext cx="5186100" cy="145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7900">
                <a:solidFill>
                  <a:schemeClr val="accent5"/>
                </a:solidFill>
              </a:rPr>
              <a:t>T</a:t>
            </a:r>
            <a:r>
              <a:rPr lang="en-GB" sz="7900">
                <a:solidFill>
                  <a:srgbClr val="2E75B6"/>
                </a:solidFill>
              </a:rPr>
              <a:t>hank </a:t>
            </a:r>
            <a:r>
              <a:rPr lang="en-GB" sz="7900">
                <a:solidFill>
                  <a:schemeClr val="accent5"/>
                </a:solidFill>
              </a:rPr>
              <a:t>Y</a:t>
            </a:r>
            <a:r>
              <a:rPr lang="en-GB" sz="7900">
                <a:solidFill>
                  <a:srgbClr val="2E75B6"/>
                </a:solidFill>
              </a:rPr>
              <a:t>ou</a:t>
            </a:r>
            <a:endParaRPr sz="7800">
              <a:solidFill>
                <a:srgbClr val="2E75B6"/>
              </a:solidFill>
            </a:endParaRPr>
          </a:p>
        </p:txBody>
      </p:sp>
      <p:sp>
        <p:nvSpPr>
          <p:cNvPr id="228" name="Google Shape;228;p25"/>
          <p:cNvSpPr/>
          <p:nvPr/>
        </p:nvSpPr>
        <p:spPr>
          <a:xfrm>
            <a:off x="0" y="1110300"/>
            <a:ext cx="116700" cy="2922900"/>
          </a:xfrm>
          <a:prstGeom prst="rect">
            <a:avLst/>
          </a:prstGeom>
          <a:solidFill>
            <a:srgbClr val="2E75B6"/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29" name="Google Shape;229;p25" title="Screenshot 2026-04-11 at 16.52.34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372757" y="85725"/>
            <a:ext cx="647418" cy="603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>
            <a:spLocks noGrp="1"/>
          </p:cNvSpPr>
          <p:nvPr>
            <p:ph type="ctrTitle"/>
          </p:nvPr>
        </p:nvSpPr>
        <p:spPr>
          <a:xfrm>
            <a:off x="116700" y="1205775"/>
            <a:ext cx="5838600" cy="107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300">
                <a:solidFill>
                  <a:schemeClr val="accent5"/>
                </a:solidFill>
              </a:rPr>
              <a:t>P</a:t>
            </a:r>
            <a:r>
              <a:rPr lang="en-GB" sz="6300">
                <a:solidFill>
                  <a:srgbClr val="2E75B6"/>
                </a:solidFill>
              </a:rPr>
              <a:t>roject </a:t>
            </a:r>
            <a:r>
              <a:rPr lang="en-GB" sz="6300">
                <a:solidFill>
                  <a:schemeClr val="accent5"/>
                </a:solidFill>
              </a:rPr>
              <a:t>O</a:t>
            </a:r>
            <a:r>
              <a:rPr lang="en-GB" sz="6300">
                <a:solidFill>
                  <a:srgbClr val="2E75B6"/>
                </a:solidFill>
              </a:rPr>
              <a:t>bjective</a:t>
            </a:r>
            <a:endParaRPr sz="6200">
              <a:solidFill>
                <a:srgbClr val="2E75B6"/>
              </a:solidFill>
            </a:endParaRPr>
          </a:p>
        </p:txBody>
      </p:sp>
      <p:sp>
        <p:nvSpPr>
          <p:cNvPr id="63" name="Google Shape;63;p14"/>
          <p:cNvSpPr txBox="1">
            <a:spLocks noGrp="1"/>
          </p:cNvSpPr>
          <p:nvPr>
            <p:ph type="subTitle" idx="1"/>
          </p:nvPr>
        </p:nvSpPr>
        <p:spPr>
          <a:xfrm>
            <a:off x="436975" y="2810975"/>
            <a:ext cx="7355100" cy="102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35"/>
              <a:buNone/>
            </a:pPr>
            <a:r>
              <a:rPr lang="en-GB" sz="1680"/>
              <a:t>Identifying the top service drivers by classifying satisfaction across flight classes and generational segments to guide strategic investment and marketing activities.</a:t>
            </a:r>
            <a:endParaRPr sz="1680"/>
          </a:p>
        </p:txBody>
      </p:sp>
      <p:sp>
        <p:nvSpPr>
          <p:cNvPr id="64" name="Google Shape;64;p14"/>
          <p:cNvSpPr/>
          <p:nvPr/>
        </p:nvSpPr>
        <p:spPr>
          <a:xfrm>
            <a:off x="0" y="1110300"/>
            <a:ext cx="116700" cy="2922900"/>
          </a:xfrm>
          <a:prstGeom prst="rect">
            <a:avLst/>
          </a:prstGeom>
          <a:solidFill>
            <a:srgbClr val="1F4E79"/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65" name="Google Shape;65;p14" title="Screenshot 2026-04-11 at 16.52.34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372757" y="85725"/>
            <a:ext cx="647418" cy="603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>
            <a:spLocks noGrp="1"/>
          </p:cNvSpPr>
          <p:nvPr>
            <p:ph type="ctrTitle"/>
          </p:nvPr>
        </p:nvSpPr>
        <p:spPr>
          <a:xfrm>
            <a:off x="3495300" y="116700"/>
            <a:ext cx="2153400" cy="849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-GB" sz="4270">
                <a:solidFill>
                  <a:schemeClr val="accent5"/>
                </a:solidFill>
              </a:rPr>
              <a:t>A</a:t>
            </a:r>
            <a:r>
              <a:rPr lang="en-GB" sz="4270">
                <a:solidFill>
                  <a:srgbClr val="2E75B6"/>
                </a:solidFill>
              </a:rPr>
              <a:t>genda</a:t>
            </a:r>
            <a:endParaRPr sz="4180">
              <a:solidFill>
                <a:srgbClr val="2E75B6"/>
              </a:solidFill>
            </a:endParaRPr>
          </a:p>
        </p:txBody>
      </p:sp>
      <p:sp>
        <p:nvSpPr>
          <p:cNvPr id="71" name="Google Shape;71;p15"/>
          <p:cNvSpPr txBox="1">
            <a:spLocks noGrp="1"/>
          </p:cNvSpPr>
          <p:nvPr>
            <p:ph type="subTitle" idx="1"/>
          </p:nvPr>
        </p:nvSpPr>
        <p:spPr>
          <a:xfrm>
            <a:off x="436975" y="918475"/>
            <a:ext cx="8520900" cy="399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85000" lnSpcReduction="20000"/>
          </a:bodyPr>
          <a:lstStyle/>
          <a:p>
            <a:pPr marL="457200" lvl="0" indent="-327025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ct val="100000"/>
              <a:buAutoNum type="arabicPeriod"/>
            </a:pPr>
            <a:r>
              <a:rPr lang="en-GB" sz="2000">
                <a:solidFill>
                  <a:srgbClr val="434343"/>
                </a:solidFill>
              </a:rPr>
              <a:t>Analysis Methods</a:t>
            </a:r>
            <a:endParaRPr sz="2000">
              <a:solidFill>
                <a:srgbClr val="434343"/>
              </a:solidFill>
            </a:endParaRPr>
          </a:p>
          <a:p>
            <a:pPr marL="457200" lvl="0" indent="-327025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ct val="100000"/>
              <a:buAutoNum type="arabicPeriod"/>
            </a:pPr>
            <a:r>
              <a:rPr lang="en-GB" sz="2000">
                <a:solidFill>
                  <a:srgbClr val="434343"/>
                </a:solidFill>
              </a:rPr>
              <a:t>Service Importance for Economy Class | Total Market</a:t>
            </a:r>
            <a:endParaRPr sz="2000">
              <a:solidFill>
                <a:srgbClr val="434343"/>
              </a:solidFill>
            </a:endParaRPr>
          </a:p>
          <a:p>
            <a:pPr marL="457200" lvl="0" indent="-327025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ct val="100000"/>
              <a:buAutoNum type="arabicPeriod"/>
            </a:pPr>
            <a:r>
              <a:rPr lang="en-GB" sz="2000">
                <a:solidFill>
                  <a:srgbClr val="434343"/>
                </a:solidFill>
              </a:rPr>
              <a:t>Service Importance for Economy Class | Generations</a:t>
            </a:r>
            <a:endParaRPr sz="2000">
              <a:solidFill>
                <a:srgbClr val="434343"/>
              </a:solidFill>
            </a:endParaRPr>
          </a:p>
          <a:p>
            <a:pPr marL="457200" lvl="0" indent="-327025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ct val="100000"/>
              <a:buAutoNum type="arabicPeriod"/>
            </a:pPr>
            <a:r>
              <a:rPr lang="en-GB" sz="2000">
                <a:solidFill>
                  <a:srgbClr val="434343"/>
                </a:solidFill>
              </a:rPr>
              <a:t>Service Importance for Business Class | Total Market</a:t>
            </a:r>
            <a:endParaRPr sz="2000">
              <a:solidFill>
                <a:srgbClr val="434343"/>
              </a:solidFill>
            </a:endParaRPr>
          </a:p>
          <a:p>
            <a:pPr marL="457200" lvl="0" indent="-327025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ct val="100000"/>
              <a:buAutoNum type="arabicPeriod"/>
            </a:pPr>
            <a:r>
              <a:rPr lang="en-GB" sz="2000">
                <a:solidFill>
                  <a:srgbClr val="434343"/>
                </a:solidFill>
              </a:rPr>
              <a:t>Service Importance for Business Class | Generations</a:t>
            </a:r>
            <a:endParaRPr sz="2000">
              <a:solidFill>
                <a:srgbClr val="434343"/>
              </a:solidFill>
            </a:endParaRPr>
          </a:p>
          <a:p>
            <a:pPr marL="457200" lvl="0" indent="-327025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ct val="100000"/>
              <a:buAutoNum type="arabicPeriod"/>
            </a:pPr>
            <a:r>
              <a:rPr lang="en-GB" sz="2000">
                <a:solidFill>
                  <a:srgbClr val="434343"/>
                </a:solidFill>
              </a:rPr>
              <a:t>Results Summary</a:t>
            </a:r>
            <a:endParaRPr sz="2000">
              <a:solidFill>
                <a:srgbClr val="434343"/>
              </a:solidFill>
            </a:endParaRPr>
          </a:p>
          <a:p>
            <a:pPr marL="457200" lvl="0" indent="-327025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ct val="100000"/>
              <a:buAutoNum type="arabicPeriod"/>
            </a:pPr>
            <a:r>
              <a:rPr lang="en-GB" sz="2000">
                <a:solidFill>
                  <a:srgbClr val="434343"/>
                </a:solidFill>
              </a:rPr>
              <a:t>Strategic Investment Recommendations</a:t>
            </a:r>
            <a:endParaRPr sz="2000">
              <a:solidFill>
                <a:srgbClr val="434343"/>
              </a:solidFill>
            </a:endParaRPr>
          </a:p>
          <a:p>
            <a:pPr marL="457200" lvl="0" indent="-327025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ct val="100000"/>
              <a:buAutoNum type="arabicPeriod"/>
            </a:pPr>
            <a:r>
              <a:rPr lang="en-GB" sz="2000">
                <a:solidFill>
                  <a:srgbClr val="434343"/>
                </a:solidFill>
              </a:rPr>
              <a:t>Targeted Marketing Recommendations</a:t>
            </a:r>
            <a:endParaRPr sz="2000">
              <a:solidFill>
                <a:srgbClr val="434343"/>
              </a:solidFill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59459"/>
              <a:buFont typeface="Arial"/>
              <a:buNone/>
            </a:pPr>
            <a:endParaRPr sz="1850">
              <a:solidFill>
                <a:srgbClr val="1F4E79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55655"/>
              <a:buNone/>
            </a:pPr>
            <a:endParaRPr sz="1680"/>
          </a:p>
        </p:txBody>
      </p:sp>
      <p:sp>
        <p:nvSpPr>
          <p:cNvPr id="72" name="Google Shape;72;p15"/>
          <p:cNvSpPr/>
          <p:nvPr/>
        </p:nvSpPr>
        <p:spPr>
          <a:xfrm rot="5400000">
            <a:off x="4513650" y="-1403100"/>
            <a:ext cx="116700" cy="2922900"/>
          </a:xfrm>
          <a:prstGeom prst="rect">
            <a:avLst/>
          </a:prstGeom>
          <a:solidFill>
            <a:srgbClr val="1F4E79"/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73" name="Google Shape;73;p15" title="Screenshot 2026-04-11 at 16.52.34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372757" y="85725"/>
            <a:ext cx="647418" cy="603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6"/>
          <p:cNvSpPr txBox="1">
            <a:spLocks noGrp="1"/>
          </p:cNvSpPr>
          <p:nvPr>
            <p:ph type="ctrTitle"/>
          </p:nvPr>
        </p:nvSpPr>
        <p:spPr>
          <a:xfrm>
            <a:off x="2662650" y="116700"/>
            <a:ext cx="3818700" cy="849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891"/>
              <a:buNone/>
            </a:pPr>
            <a:r>
              <a:rPr lang="en-GB" sz="4270">
                <a:solidFill>
                  <a:schemeClr val="accent5"/>
                </a:solidFill>
              </a:rPr>
              <a:t>A</a:t>
            </a:r>
            <a:r>
              <a:rPr lang="en-GB" sz="4270">
                <a:solidFill>
                  <a:srgbClr val="2E75B6"/>
                </a:solidFill>
              </a:rPr>
              <a:t>nalysis </a:t>
            </a:r>
            <a:r>
              <a:rPr lang="en-GB" sz="4270">
                <a:solidFill>
                  <a:schemeClr val="accent5"/>
                </a:solidFill>
              </a:rPr>
              <a:t>M</a:t>
            </a:r>
            <a:r>
              <a:rPr lang="en-GB" sz="4270">
                <a:solidFill>
                  <a:srgbClr val="2E75B6"/>
                </a:solidFill>
              </a:rPr>
              <a:t>ethod</a:t>
            </a:r>
            <a:endParaRPr sz="4180">
              <a:solidFill>
                <a:srgbClr val="2E75B6"/>
              </a:solidFill>
            </a:endParaRPr>
          </a:p>
        </p:txBody>
      </p:sp>
      <p:sp>
        <p:nvSpPr>
          <p:cNvPr id="79" name="Google Shape;79;p16"/>
          <p:cNvSpPr txBox="1">
            <a:spLocks noGrp="1"/>
          </p:cNvSpPr>
          <p:nvPr>
            <p:ph type="subTitle" idx="1"/>
          </p:nvPr>
        </p:nvSpPr>
        <p:spPr>
          <a:xfrm>
            <a:off x="2528100" y="1049100"/>
            <a:ext cx="4087800" cy="95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865"/>
              <a:buNone/>
            </a:pPr>
            <a:r>
              <a:rPr lang="en-GB" sz="2154" b="1"/>
              <a:t>Random Forest Classification</a:t>
            </a:r>
            <a:endParaRPr sz="2154" b="1"/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865"/>
              <a:buNone/>
            </a:pPr>
            <a:r>
              <a:rPr lang="en-GB" sz="2154"/>
              <a:t>(Feature Importance)</a:t>
            </a:r>
            <a:endParaRPr sz="2154"/>
          </a:p>
        </p:txBody>
      </p:sp>
      <p:sp>
        <p:nvSpPr>
          <p:cNvPr id="80" name="Google Shape;80;p16"/>
          <p:cNvSpPr/>
          <p:nvPr/>
        </p:nvSpPr>
        <p:spPr>
          <a:xfrm rot="5400000">
            <a:off x="4513650" y="-1403100"/>
            <a:ext cx="116700" cy="2922900"/>
          </a:xfrm>
          <a:prstGeom prst="rect">
            <a:avLst/>
          </a:prstGeom>
          <a:solidFill>
            <a:srgbClr val="1F4E79"/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81" name="Google Shape;81;p16" title="Screenshot 2026-04-11 at 11.42.19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150788" y="1873575"/>
            <a:ext cx="4842424" cy="326992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/>
          <p:nvPr/>
        </p:nvSpPr>
        <p:spPr>
          <a:xfrm rot="5400000" flipH="1">
            <a:off x="4535100" y="-1036050"/>
            <a:ext cx="30900" cy="4087800"/>
          </a:xfrm>
          <a:prstGeom prst="rect">
            <a:avLst/>
          </a:prstGeom>
          <a:solidFill>
            <a:srgbClr val="1F4E79"/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83" name="Google Shape;83;p16" title="Screenshot 2026-04-11 at 16.52.34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372757" y="85725"/>
            <a:ext cx="647418" cy="603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7"/>
          <p:cNvSpPr txBox="1">
            <a:spLocks noGrp="1"/>
          </p:cNvSpPr>
          <p:nvPr>
            <p:ph type="title"/>
          </p:nvPr>
        </p:nvSpPr>
        <p:spPr>
          <a:xfrm>
            <a:off x="1786707" y="9152"/>
            <a:ext cx="5570584" cy="48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59459"/>
              <a:buFont typeface="Arial"/>
              <a:buNone/>
            </a:pPr>
            <a:r>
              <a:rPr lang="en-GB" sz="1850" dirty="0">
                <a:solidFill>
                  <a:srgbClr val="1F4E79"/>
                </a:solidFill>
              </a:rPr>
              <a:t>Service Importance for Economy Class | Total Market</a:t>
            </a:r>
            <a:endParaRPr sz="1850" dirty="0">
              <a:solidFill>
                <a:srgbClr val="1F4E79"/>
              </a:solidFill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8750"/>
              <a:buFont typeface="Arial"/>
              <a:buNone/>
            </a:pPr>
            <a:r>
              <a:rPr lang="en-GB" sz="1600" dirty="0">
                <a:solidFill>
                  <a:srgbClr val="5B9BD5"/>
                </a:solidFill>
              </a:rPr>
              <a:t>By Analysing Passenger Satisfaction Drivers.</a:t>
            </a:r>
            <a:endParaRPr sz="1600" dirty="0">
              <a:solidFill>
                <a:srgbClr val="5B9BD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rgbClr val="4FA62A"/>
              </a:solidFill>
            </a:endParaRPr>
          </a:p>
        </p:txBody>
      </p:sp>
      <p:sp>
        <p:nvSpPr>
          <p:cNvPr id="89" name="Google Shape;89;p17"/>
          <p:cNvSpPr txBox="1">
            <a:spLocks noGrp="1"/>
          </p:cNvSpPr>
          <p:nvPr>
            <p:ph type="body" idx="1"/>
          </p:nvPr>
        </p:nvSpPr>
        <p:spPr>
          <a:xfrm>
            <a:off x="117375" y="3733013"/>
            <a:ext cx="8746200" cy="60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25000" lnSpcReduction="20000"/>
          </a:bodyPr>
          <a:lstStyle/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Clr>
                <a:srgbClr val="2E75B6"/>
              </a:buClr>
              <a:buSzPct val="100000"/>
              <a:buChar char="●"/>
            </a:pPr>
            <a:r>
              <a:rPr lang="en-GB" sz="5200" b="1">
                <a:solidFill>
                  <a:srgbClr val="2E75B6"/>
                </a:solidFill>
              </a:rPr>
              <a:t>In-flight Wi-Fi</a:t>
            </a:r>
            <a:r>
              <a:rPr lang="en-GB" sz="5200">
                <a:solidFill>
                  <a:schemeClr val="dk1"/>
                </a:solidFill>
              </a:rPr>
              <a:t> </a:t>
            </a:r>
            <a:r>
              <a:rPr lang="en-GB" sz="5200">
                <a:solidFill>
                  <a:srgbClr val="434343"/>
                </a:solidFill>
              </a:rPr>
              <a:t>Digital connectivity is the primary factor determining satisfaction for the</a:t>
            </a:r>
            <a:r>
              <a:rPr lang="en-GB" sz="5200">
                <a:solidFill>
                  <a:schemeClr val="dk1"/>
                </a:solidFill>
              </a:rPr>
              <a:t> </a:t>
            </a:r>
            <a:r>
              <a:rPr lang="en-GB" sz="5200" b="1">
                <a:solidFill>
                  <a:srgbClr val="2E75B6"/>
                </a:solidFill>
              </a:rPr>
              <a:t>ECONOMY CABIN</a:t>
            </a:r>
            <a:r>
              <a:rPr lang="en-GB" sz="5200">
                <a:solidFill>
                  <a:srgbClr val="434343"/>
                </a:solidFill>
              </a:rPr>
              <a:t>,</a:t>
            </a:r>
            <a:r>
              <a:rPr lang="en-GB" sz="5200">
                <a:solidFill>
                  <a:schemeClr val="dk1"/>
                </a:solidFill>
              </a:rPr>
              <a:t> </a:t>
            </a:r>
            <a:r>
              <a:rPr lang="en-GB" sz="5200">
                <a:solidFill>
                  <a:srgbClr val="434343"/>
                </a:solidFill>
              </a:rPr>
              <a:t>regardless of passenger age.</a:t>
            </a:r>
            <a:endParaRPr sz="5200" b="1">
              <a:solidFill>
                <a:srgbClr val="434343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sz="1600"/>
          </a:p>
        </p:txBody>
      </p:sp>
      <p:sp>
        <p:nvSpPr>
          <p:cNvPr id="90" name="Google Shape;90;p17"/>
          <p:cNvSpPr/>
          <p:nvPr/>
        </p:nvSpPr>
        <p:spPr>
          <a:xfrm>
            <a:off x="0" y="696950"/>
            <a:ext cx="116700" cy="3336300"/>
          </a:xfrm>
          <a:prstGeom prst="rect">
            <a:avLst/>
          </a:prstGeom>
          <a:solidFill>
            <a:srgbClr val="2E75B6"/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1" name="Google Shape;91;p17" title="Screenshot 2026-04-11 at 11.52.29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35300" y="934513"/>
            <a:ext cx="7873398" cy="2850424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17"/>
          <p:cNvSpPr txBox="1"/>
          <p:nvPr/>
        </p:nvSpPr>
        <p:spPr>
          <a:xfrm>
            <a:off x="118725" y="4443850"/>
            <a:ext cx="8907900" cy="61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E75B6"/>
              </a:buClr>
              <a:buSzPts val="1300"/>
              <a:buChar char="●"/>
            </a:pPr>
            <a:r>
              <a:rPr lang="en-GB" sz="1300" b="1">
                <a:solidFill>
                  <a:srgbClr val="2E75B6"/>
                </a:solidFill>
              </a:rPr>
              <a:t>Online Boarding</a:t>
            </a:r>
            <a:r>
              <a:rPr lang="en-GB" sz="1300">
                <a:solidFill>
                  <a:schemeClr val="dk1"/>
                </a:solidFill>
              </a:rPr>
              <a:t> </a:t>
            </a:r>
            <a:r>
              <a:rPr lang="en-GB" sz="1300">
                <a:solidFill>
                  <a:srgbClr val="434343"/>
                </a:solidFill>
              </a:rPr>
              <a:t>and </a:t>
            </a:r>
            <a:r>
              <a:rPr lang="en-GB" sz="1300" b="1">
                <a:solidFill>
                  <a:srgbClr val="2E75B6"/>
                </a:solidFill>
              </a:rPr>
              <a:t>Ease of Booking</a:t>
            </a:r>
            <a:r>
              <a:rPr lang="en-GB" sz="1300">
                <a:solidFill>
                  <a:schemeClr val="dk1"/>
                </a:solidFill>
              </a:rPr>
              <a:t> </a:t>
            </a:r>
            <a:r>
              <a:rPr lang="en-GB" sz="1300">
                <a:solidFill>
                  <a:srgbClr val="434343"/>
                </a:solidFill>
              </a:rPr>
              <a:t>ranked as the second and third most important factors for the </a:t>
            </a:r>
            <a:r>
              <a:rPr lang="en-GB" sz="1300" b="1">
                <a:solidFill>
                  <a:srgbClr val="2E75B6"/>
                </a:solidFill>
              </a:rPr>
              <a:t>ECONOMY CLASS</a:t>
            </a:r>
            <a:r>
              <a:rPr lang="en-GB" sz="1300">
                <a:solidFill>
                  <a:srgbClr val="2E75B6"/>
                </a:solidFill>
              </a:rPr>
              <a:t> </a:t>
            </a:r>
            <a:r>
              <a:rPr lang="en-GB" sz="1300">
                <a:solidFill>
                  <a:srgbClr val="434343"/>
                </a:solidFill>
              </a:rPr>
              <a:t>passengers.</a:t>
            </a:r>
            <a:endParaRPr sz="1300">
              <a:solidFill>
                <a:srgbClr val="434343"/>
              </a:solidFill>
            </a:endParaRPr>
          </a:p>
        </p:txBody>
      </p:sp>
      <p:sp>
        <p:nvSpPr>
          <p:cNvPr id="93" name="Google Shape;93;p17"/>
          <p:cNvSpPr/>
          <p:nvPr/>
        </p:nvSpPr>
        <p:spPr>
          <a:xfrm>
            <a:off x="6101600" y="1219650"/>
            <a:ext cx="453000" cy="384900"/>
          </a:xfrm>
          <a:prstGeom prst="ellipse">
            <a:avLst/>
          </a:prstGeom>
          <a:solidFill>
            <a:schemeClr val="accent5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accent6"/>
                </a:solidFill>
                <a:latin typeface="Impact"/>
                <a:ea typeface="Impact"/>
                <a:cs typeface="Impact"/>
                <a:sym typeface="Impact"/>
              </a:rPr>
              <a:t>2</a:t>
            </a:r>
            <a:endParaRPr>
              <a:solidFill>
                <a:schemeClr val="accent6"/>
              </a:solidFill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94" name="Google Shape;94;p17"/>
          <p:cNvSpPr/>
          <p:nvPr/>
        </p:nvSpPr>
        <p:spPr>
          <a:xfrm>
            <a:off x="8247675" y="902150"/>
            <a:ext cx="453000" cy="384900"/>
          </a:xfrm>
          <a:prstGeom prst="ellipse">
            <a:avLst/>
          </a:prstGeom>
          <a:solidFill>
            <a:schemeClr val="accent5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accent6"/>
                </a:solidFill>
                <a:latin typeface="Impact"/>
                <a:ea typeface="Impact"/>
                <a:cs typeface="Impact"/>
                <a:sym typeface="Impact"/>
              </a:rPr>
              <a:t>1</a:t>
            </a:r>
            <a:endParaRPr>
              <a:solidFill>
                <a:schemeClr val="accent6"/>
              </a:solidFill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95" name="Google Shape;95;p17"/>
          <p:cNvSpPr/>
          <p:nvPr/>
        </p:nvSpPr>
        <p:spPr>
          <a:xfrm>
            <a:off x="5211375" y="1392750"/>
            <a:ext cx="453000" cy="384900"/>
          </a:xfrm>
          <a:prstGeom prst="ellipse">
            <a:avLst/>
          </a:prstGeom>
          <a:solidFill>
            <a:schemeClr val="accent5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accent6"/>
                </a:solidFill>
                <a:latin typeface="Impact"/>
                <a:ea typeface="Impact"/>
                <a:cs typeface="Impact"/>
                <a:sym typeface="Impact"/>
              </a:rPr>
              <a:t>3</a:t>
            </a:r>
            <a:endParaRPr>
              <a:solidFill>
                <a:schemeClr val="accent6"/>
              </a:solidFill>
              <a:latin typeface="Impact"/>
              <a:ea typeface="Impact"/>
              <a:cs typeface="Impact"/>
              <a:sym typeface="Impact"/>
            </a:endParaRPr>
          </a:p>
        </p:txBody>
      </p:sp>
      <p:cxnSp>
        <p:nvCxnSpPr>
          <p:cNvPr id="96" name="Google Shape;96;p17"/>
          <p:cNvCxnSpPr>
            <a:endCxn id="94" idx="2"/>
          </p:cNvCxnSpPr>
          <p:nvPr/>
        </p:nvCxnSpPr>
        <p:spPr>
          <a:xfrm rot="10800000" flipH="1">
            <a:off x="7878675" y="1094600"/>
            <a:ext cx="369000" cy="27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97" name="Google Shape;97;p17"/>
          <p:cNvCxnSpPr>
            <a:endCxn id="93" idx="1"/>
          </p:cNvCxnSpPr>
          <p:nvPr/>
        </p:nvCxnSpPr>
        <p:spPr>
          <a:xfrm>
            <a:off x="3287940" y="1275717"/>
            <a:ext cx="2880000" cy="3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98" name="Google Shape;98;p17"/>
          <p:cNvCxnSpPr>
            <a:endCxn id="95" idx="1"/>
          </p:cNvCxnSpPr>
          <p:nvPr/>
        </p:nvCxnSpPr>
        <p:spPr>
          <a:xfrm>
            <a:off x="3246715" y="1444917"/>
            <a:ext cx="2031000" cy="42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99" name="Google Shape;99;p17"/>
          <p:cNvSpPr/>
          <p:nvPr/>
        </p:nvSpPr>
        <p:spPr>
          <a:xfrm rot="5400000">
            <a:off x="4570875" y="262388"/>
            <a:ext cx="3600" cy="8256000"/>
          </a:xfrm>
          <a:prstGeom prst="rect">
            <a:avLst/>
          </a:prstGeom>
          <a:solidFill>
            <a:srgbClr val="2E75B6"/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00" name="Google Shape;100;p17" title="Screenshot 2026-04-11 at 16.52.34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372757" y="85725"/>
            <a:ext cx="647418" cy="6039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1" name="Google Shape;101;p17"/>
          <p:cNvCxnSpPr/>
          <p:nvPr/>
        </p:nvCxnSpPr>
        <p:spPr>
          <a:xfrm rot="10800000" flipH="1">
            <a:off x="2486025" y="892538"/>
            <a:ext cx="4353000" cy="9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triangle" w="med" len="med"/>
            <a:tailEnd type="triangle" w="med" len="med"/>
          </a:ln>
        </p:spPr>
      </p:cxnSp>
      <p:sp>
        <p:nvSpPr>
          <p:cNvPr id="102" name="Google Shape;102;p17"/>
          <p:cNvSpPr/>
          <p:nvPr/>
        </p:nvSpPr>
        <p:spPr>
          <a:xfrm>
            <a:off x="4106025" y="806147"/>
            <a:ext cx="933300" cy="182400"/>
          </a:xfrm>
          <a:prstGeom prst="roundRect">
            <a:avLst>
              <a:gd name="adj" fmla="val 16667"/>
            </a:avLst>
          </a:prstGeom>
          <a:solidFill>
            <a:schemeClr val="accent5"/>
          </a:soli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accent6"/>
                </a:solidFill>
              </a:rPr>
              <a:t>245.51%</a:t>
            </a:r>
            <a:endParaRPr>
              <a:solidFill>
                <a:schemeClr val="accent6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8"/>
          <p:cNvSpPr txBox="1">
            <a:spLocks noGrp="1"/>
          </p:cNvSpPr>
          <p:nvPr>
            <p:ph type="title"/>
          </p:nvPr>
        </p:nvSpPr>
        <p:spPr>
          <a:xfrm>
            <a:off x="1717720" y="0"/>
            <a:ext cx="5729610" cy="48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50" dirty="0">
                <a:solidFill>
                  <a:srgbClr val="1F4E79"/>
                </a:solidFill>
              </a:rPr>
              <a:t>Service Importance for Economy Class | Generations</a:t>
            </a:r>
            <a:endParaRPr sz="1850" dirty="0">
              <a:solidFill>
                <a:srgbClr val="1F4E79"/>
              </a:solidFill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dirty="0">
                <a:solidFill>
                  <a:srgbClr val="5B9BD5"/>
                </a:solidFill>
              </a:rPr>
              <a:t>By Analysing Passenger Satisfaction Drivers.</a:t>
            </a:r>
            <a:endParaRPr sz="1600" dirty="0">
              <a:solidFill>
                <a:srgbClr val="5B9BD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rgbClr val="4FA62A"/>
              </a:solidFill>
            </a:endParaRPr>
          </a:p>
        </p:txBody>
      </p:sp>
      <p:sp>
        <p:nvSpPr>
          <p:cNvPr id="108" name="Google Shape;108;p18"/>
          <p:cNvSpPr txBox="1">
            <a:spLocks noGrp="1"/>
          </p:cNvSpPr>
          <p:nvPr>
            <p:ph type="body" idx="1"/>
          </p:nvPr>
        </p:nvSpPr>
        <p:spPr>
          <a:xfrm>
            <a:off x="188375" y="4044550"/>
            <a:ext cx="8746200" cy="60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25000" lnSpcReduction="20000"/>
          </a:bodyPr>
          <a:lstStyle/>
          <a:p>
            <a:pPr marL="457200" lvl="0" indent="-3111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E75B6"/>
              </a:buClr>
              <a:buSzPct val="100000"/>
              <a:buChar char="●"/>
            </a:pPr>
            <a:r>
              <a:rPr lang="en-GB" sz="5200">
                <a:solidFill>
                  <a:srgbClr val="434343"/>
                </a:solidFill>
              </a:rPr>
              <a:t>The results show that all three generations</a:t>
            </a:r>
            <a:r>
              <a:rPr lang="en-GB" sz="5200">
                <a:solidFill>
                  <a:schemeClr val="dk1"/>
                </a:solidFill>
              </a:rPr>
              <a:t> </a:t>
            </a:r>
            <a:r>
              <a:rPr lang="en-GB" sz="5200" b="1">
                <a:solidFill>
                  <a:srgbClr val="2E75B6"/>
                </a:solidFill>
              </a:rPr>
              <a:t>(Gen X, Millennials, and Gen Z)</a:t>
            </a:r>
            <a:r>
              <a:rPr lang="en-GB" sz="5200">
                <a:solidFill>
                  <a:schemeClr val="dk1"/>
                </a:solidFill>
              </a:rPr>
              <a:t> </a:t>
            </a:r>
            <a:r>
              <a:rPr lang="en-GB" sz="5200">
                <a:solidFill>
                  <a:srgbClr val="434343"/>
                </a:solidFill>
              </a:rPr>
              <a:t>place a similar level of importance on services in </a:t>
            </a:r>
            <a:r>
              <a:rPr lang="en-GB" sz="5200" b="1">
                <a:solidFill>
                  <a:srgbClr val="2E75B6"/>
                </a:solidFill>
              </a:rPr>
              <a:t>ECONOMY CLASS</a:t>
            </a:r>
            <a:r>
              <a:rPr lang="en-GB" sz="5200">
                <a:solidFill>
                  <a:srgbClr val="2E75B6"/>
                </a:solidFill>
              </a:rPr>
              <a:t> </a:t>
            </a:r>
            <a:r>
              <a:rPr lang="en-GB" sz="5200">
                <a:solidFill>
                  <a:srgbClr val="434343"/>
                </a:solidFill>
              </a:rPr>
              <a:t>flights.</a:t>
            </a:r>
            <a:endParaRPr sz="5200">
              <a:solidFill>
                <a:srgbClr val="434343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sz="1600"/>
          </a:p>
        </p:txBody>
      </p:sp>
      <p:sp>
        <p:nvSpPr>
          <p:cNvPr id="109" name="Google Shape;109;p18"/>
          <p:cNvSpPr/>
          <p:nvPr/>
        </p:nvSpPr>
        <p:spPr>
          <a:xfrm>
            <a:off x="0" y="696950"/>
            <a:ext cx="116700" cy="3336300"/>
          </a:xfrm>
          <a:prstGeom prst="rect">
            <a:avLst/>
          </a:prstGeom>
          <a:solidFill>
            <a:srgbClr val="2E75B6"/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10" name="Google Shape;110;p18" title="Screenshot 2026-04-11 at 12.46.07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99250" y="2947950"/>
            <a:ext cx="7193599" cy="905750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18"/>
          <p:cNvSpPr txBox="1"/>
          <p:nvPr/>
        </p:nvSpPr>
        <p:spPr>
          <a:xfrm>
            <a:off x="566200" y="3098988"/>
            <a:ext cx="820800" cy="42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50" b="1">
                <a:solidFill>
                  <a:schemeClr val="accent5"/>
                </a:solidFill>
              </a:rPr>
              <a:t>Gen Z</a:t>
            </a:r>
            <a:endParaRPr sz="1100" b="1">
              <a:solidFill>
                <a:schemeClr val="accent5"/>
              </a:solidFill>
            </a:endParaRPr>
          </a:p>
        </p:txBody>
      </p:sp>
      <p:sp>
        <p:nvSpPr>
          <p:cNvPr id="112" name="Google Shape;112;p18"/>
          <p:cNvSpPr/>
          <p:nvPr/>
        </p:nvSpPr>
        <p:spPr>
          <a:xfrm rot="5400000">
            <a:off x="4559675" y="-1372700"/>
            <a:ext cx="3600" cy="8256000"/>
          </a:xfrm>
          <a:prstGeom prst="rect">
            <a:avLst/>
          </a:prstGeom>
          <a:solidFill>
            <a:srgbClr val="2E75B6"/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p18"/>
          <p:cNvSpPr txBox="1"/>
          <p:nvPr/>
        </p:nvSpPr>
        <p:spPr>
          <a:xfrm>
            <a:off x="283900" y="2153450"/>
            <a:ext cx="1385400" cy="42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50" b="1">
                <a:solidFill>
                  <a:schemeClr val="accent5"/>
                </a:solidFill>
              </a:rPr>
              <a:t>Millennials</a:t>
            </a:r>
            <a:endParaRPr sz="1100" b="1">
              <a:solidFill>
                <a:schemeClr val="accent5"/>
              </a:solidFill>
            </a:endParaRPr>
          </a:p>
        </p:txBody>
      </p:sp>
      <p:sp>
        <p:nvSpPr>
          <p:cNvPr id="114" name="Google Shape;114;p18"/>
          <p:cNvSpPr/>
          <p:nvPr/>
        </p:nvSpPr>
        <p:spPr>
          <a:xfrm rot="5400000">
            <a:off x="4580725" y="-2379437"/>
            <a:ext cx="3600" cy="8256000"/>
          </a:xfrm>
          <a:prstGeom prst="rect">
            <a:avLst/>
          </a:prstGeom>
          <a:solidFill>
            <a:srgbClr val="2E75B6"/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15" name="Google Shape;115;p18" title="Screenshot 2026-04-11 at 12.58.24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614925" y="947275"/>
            <a:ext cx="7162249" cy="74219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6" name="Google Shape;116;p18" title="Screenshot 2026-04-11 at 12.59.27.pn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614923" y="1983600"/>
            <a:ext cx="7162253" cy="731137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18"/>
          <p:cNvSpPr txBox="1"/>
          <p:nvPr/>
        </p:nvSpPr>
        <p:spPr>
          <a:xfrm>
            <a:off x="283900" y="1090238"/>
            <a:ext cx="1385400" cy="42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50" b="1">
                <a:solidFill>
                  <a:schemeClr val="accent5"/>
                </a:solidFill>
              </a:rPr>
              <a:t>Gen X</a:t>
            </a:r>
            <a:endParaRPr sz="1100" b="1">
              <a:solidFill>
                <a:schemeClr val="accent5"/>
              </a:solidFill>
            </a:endParaRPr>
          </a:p>
        </p:txBody>
      </p:sp>
      <p:pic>
        <p:nvPicPr>
          <p:cNvPr id="118" name="Google Shape;118;p18" title="Screenshot 2026-04-11 at 16.52.34.png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8372757" y="85725"/>
            <a:ext cx="647418" cy="603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" name="Google Shape;123;p19" title="Screenshot 2026-04-11 at 14.53.42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3650" y="599675"/>
            <a:ext cx="8216689" cy="2932700"/>
          </a:xfrm>
          <a:prstGeom prst="rect">
            <a:avLst/>
          </a:prstGeom>
          <a:noFill/>
          <a:ln>
            <a:noFill/>
          </a:ln>
        </p:spPr>
      </p:pic>
      <p:sp>
        <p:nvSpPr>
          <p:cNvPr id="124" name="Google Shape;124;p19"/>
          <p:cNvSpPr txBox="1">
            <a:spLocks noGrp="1"/>
          </p:cNvSpPr>
          <p:nvPr>
            <p:ph type="title"/>
          </p:nvPr>
        </p:nvSpPr>
        <p:spPr>
          <a:xfrm>
            <a:off x="1951349" y="0"/>
            <a:ext cx="5554681" cy="48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50" dirty="0">
                <a:solidFill>
                  <a:srgbClr val="0B6B2E"/>
                </a:solidFill>
              </a:rPr>
              <a:t>Service Importance for Business Class | Total Market</a:t>
            </a:r>
            <a:endParaRPr sz="1850" dirty="0">
              <a:solidFill>
                <a:srgbClr val="0B6B2E"/>
              </a:solidFill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dirty="0">
                <a:solidFill>
                  <a:srgbClr val="7CCB8A"/>
                </a:solidFill>
              </a:rPr>
              <a:t>By Analysing Passenger Satisfaction Drivers.</a:t>
            </a:r>
            <a:endParaRPr sz="1600" dirty="0">
              <a:solidFill>
                <a:srgbClr val="7CCB8A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rgbClr val="4FA62A"/>
              </a:solidFill>
            </a:endParaRPr>
          </a:p>
        </p:txBody>
      </p:sp>
      <p:sp>
        <p:nvSpPr>
          <p:cNvPr id="125" name="Google Shape;125;p19"/>
          <p:cNvSpPr txBox="1">
            <a:spLocks noGrp="1"/>
          </p:cNvSpPr>
          <p:nvPr>
            <p:ph type="body" idx="1"/>
          </p:nvPr>
        </p:nvSpPr>
        <p:spPr>
          <a:xfrm>
            <a:off x="284075" y="3532375"/>
            <a:ext cx="9144000" cy="60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25000" lnSpcReduction="20000"/>
          </a:bodyPr>
          <a:lstStyle/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rgbClr val="0B6B2E"/>
              </a:buClr>
              <a:buSzPct val="100000"/>
              <a:buChar char="●"/>
            </a:pPr>
            <a:r>
              <a:rPr lang="en-GB" sz="4800">
                <a:solidFill>
                  <a:srgbClr val="434343"/>
                </a:solidFill>
              </a:rPr>
              <a:t>Consistent with Economy results, </a:t>
            </a:r>
            <a:r>
              <a:rPr lang="en-GB" sz="4800" b="1">
                <a:solidFill>
                  <a:srgbClr val="0B6B2E"/>
                </a:solidFill>
              </a:rPr>
              <a:t>Online Boarding</a:t>
            </a:r>
            <a:r>
              <a:rPr lang="en-GB" sz="4800">
                <a:solidFill>
                  <a:schemeClr val="dk1"/>
                </a:solidFill>
              </a:rPr>
              <a:t> and </a:t>
            </a:r>
            <a:r>
              <a:rPr lang="en-GB" sz="4800" b="1">
                <a:solidFill>
                  <a:srgbClr val="0B6B2E"/>
                </a:solidFill>
              </a:rPr>
              <a:t>In-flight Wi-Fi</a:t>
            </a:r>
            <a:r>
              <a:rPr lang="en-GB" sz="4800">
                <a:solidFill>
                  <a:schemeClr val="dk1"/>
                </a:solidFill>
              </a:rPr>
              <a:t> </a:t>
            </a:r>
            <a:r>
              <a:rPr lang="en-GB" sz="4800">
                <a:solidFill>
                  <a:srgbClr val="434343"/>
                </a:solidFill>
              </a:rPr>
              <a:t>remain the top two drivers for Business Class satisfaction.</a:t>
            </a:r>
            <a:endParaRPr sz="4800">
              <a:solidFill>
                <a:srgbClr val="434343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sz="1300">
              <a:solidFill>
                <a:schemeClr val="dk1"/>
              </a:solidFill>
            </a:endParaRPr>
          </a:p>
        </p:txBody>
      </p:sp>
      <p:sp>
        <p:nvSpPr>
          <p:cNvPr id="126" name="Google Shape;126;p19"/>
          <p:cNvSpPr txBox="1"/>
          <p:nvPr/>
        </p:nvSpPr>
        <p:spPr>
          <a:xfrm>
            <a:off x="284075" y="4033250"/>
            <a:ext cx="8907900" cy="58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B6B2E"/>
              </a:buClr>
              <a:buSzPts val="1200"/>
              <a:buChar char="●"/>
            </a:pPr>
            <a:r>
              <a:rPr lang="en-GB" sz="1200" b="1">
                <a:solidFill>
                  <a:srgbClr val="0B6B2E"/>
                </a:solidFill>
              </a:rPr>
              <a:t>In-flight Entertainment</a:t>
            </a:r>
            <a:r>
              <a:rPr lang="en-GB" sz="1200">
                <a:solidFill>
                  <a:srgbClr val="0B6B2E"/>
                </a:solidFill>
              </a:rPr>
              <a:t> </a:t>
            </a:r>
            <a:r>
              <a:rPr lang="en-GB" sz="1200">
                <a:solidFill>
                  <a:srgbClr val="434343"/>
                </a:solidFill>
              </a:rPr>
              <a:t>completes the top 3, indicating that Business Class passengers place significantly higher value on leisure and connectivity.</a:t>
            </a:r>
            <a:endParaRPr>
              <a:solidFill>
                <a:srgbClr val="434343"/>
              </a:solidFill>
            </a:endParaRPr>
          </a:p>
        </p:txBody>
      </p:sp>
      <p:sp>
        <p:nvSpPr>
          <p:cNvPr id="127" name="Google Shape;127;p19"/>
          <p:cNvSpPr/>
          <p:nvPr/>
        </p:nvSpPr>
        <p:spPr>
          <a:xfrm>
            <a:off x="5943638" y="859400"/>
            <a:ext cx="453000" cy="384900"/>
          </a:xfrm>
          <a:prstGeom prst="ellipse">
            <a:avLst/>
          </a:prstGeom>
          <a:solidFill>
            <a:schemeClr val="accent6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accent5"/>
                </a:solidFill>
                <a:latin typeface="Impact"/>
                <a:ea typeface="Impact"/>
                <a:cs typeface="Impact"/>
                <a:sym typeface="Impact"/>
              </a:rPr>
              <a:t>2</a:t>
            </a:r>
            <a:endParaRPr>
              <a:solidFill>
                <a:schemeClr val="accent5"/>
              </a:solidFill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128" name="Google Shape;128;p19"/>
          <p:cNvSpPr/>
          <p:nvPr/>
        </p:nvSpPr>
        <p:spPr>
          <a:xfrm>
            <a:off x="6566300" y="563650"/>
            <a:ext cx="453000" cy="384900"/>
          </a:xfrm>
          <a:prstGeom prst="ellipse">
            <a:avLst/>
          </a:prstGeom>
          <a:solidFill>
            <a:schemeClr val="accent6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accent5"/>
                </a:solidFill>
                <a:latin typeface="Impact"/>
                <a:ea typeface="Impact"/>
                <a:cs typeface="Impact"/>
                <a:sym typeface="Impact"/>
              </a:rPr>
              <a:t>1</a:t>
            </a:r>
            <a:endParaRPr>
              <a:solidFill>
                <a:schemeClr val="accent5"/>
              </a:solidFill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129" name="Google Shape;129;p19"/>
          <p:cNvSpPr/>
          <p:nvPr/>
        </p:nvSpPr>
        <p:spPr>
          <a:xfrm>
            <a:off x="5265425" y="1030700"/>
            <a:ext cx="453000" cy="384900"/>
          </a:xfrm>
          <a:prstGeom prst="ellipse">
            <a:avLst/>
          </a:prstGeom>
          <a:solidFill>
            <a:schemeClr val="accent6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accent5"/>
                </a:solidFill>
                <a:latin typeface="Impact"/>
                <a:ea typeface="Impact"/>
                <a:cs typeface="Impact"/>
                <a:sym typeface="Impact"/>
              </a:rPr>
              <a:t>3</a:t>
            </a:r>
            <a:endParaRPr>
              <a:solidFill>
                <a:schemeClr val="accent5"/>
              </a:solidFill>
              <a:latin typeface="Impact"/>
              <a:ea typeface="Impact"/>
              <a:cs typeface="Impact"/>
              <a:sym typeface="Impact"/>
            </a:endParaRPr>
          </a:p>
        </p:txBody>
      </p:sp>
      <p:cxnSp>
        <p:nvCxnSpPr>
          <p:cNvPr id="130" name="Google Shape;130;p19"/>
          <p:cNvCxnSpPr>
            <a:endCxn id="128" idx="2"/>
          </p:cNvCxnSpPr>
          <p:nvPr/>
        </p:nvCxnSpPr>
        <p:spPr>
          <a:xfrm>
            <a:off x="4617500" y="751300"/>
            <a:ext cx="1948800" cy="48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stealth" w="med" len="med"/>
            <a:tailEnd type="none" w="med" len="med"/>
          </a:ln>
        </p:spPr>
      </p:cxnSp>
      <p:cxnSp>
        <p:nvCxnSpPr>
          <p:cNvPr id="131" name="Google Shape;131;p19"/>
          <p:cNvCxnSpPr>
            <a:cxnSpLocks/>
          </p:cNvCxnSpPr>
          <p:nvPr/>
        </p:nvCxnSpPr>
        <p:spPr>
          <a:xfrm rot="10800000" flipH="1">
            <a:off x="3800811" y="919316"/>
            <a:ext cx="2208900" cy="12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stealth" w="med" len="med"/>
            <a:tailEnd type="none" w="med" len="med"/>
          </a:ln>
        </p:spPr>
      </p:cxnSp>
      <p:cxnSp>
        <p:nvCxnSpPr>
          <p:cNvPr id="132" name="Google Shape;132;p19"/>
          <p:cNvCxnSpPr>
            <a:endCxn id="129" idx="1"/>
          </p:cNvCxnSpPr>
          <p:nvPr/>
        </p:nvCxnSpPr>
        <p:spPr>
          <a:xfrm>
            <a:off x="3487665" y="1082567"/>
            <a:ext cx="1844100" cy="45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stealth" w="med" len="med"/>
            <a:tailEnd type="none" w="med" len="med"/>
          </a:ln>
        </p:spPr>
      </p:cxnSp>
      <p:sp>
        <p:nvSpPr>
          <p:cNvPr id="133" name="Google Shape;133;p19"/>
          <p:cNvSpPr/>
          <p:nvPr/>
        </p:nvSpPr>
        <p:spPr>
          <a:xfrm>
            <a:off x="4572000" y="1188225"/>
            <a:ext cx="453000" cy="384900"/>
          </a:xfrm>
          <a:prstGeom prst="ellipse">
            <a:avLst/>
          </a:prstGeom>
          <a:solidFill>
            <a:schemeClr val="accent6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accent5"/>
                </a:solidFill>
                <a:latin typeface="Impact"/>
                <a:ea typeface="Impact"/>
                <a:cs typeface="Impact"/>
                <a:sym typeface="Impact"/>
              </a:rPr>
              <a:t>4</a:t>
            </a:r>
            <a:endParaRPr>
              <a:solidFill>
                <a:schemeClr val="accent5"/>
              </a:solidFill>
              <a:latin typeface="Impact"/>
              <a:ea typeface="Impact"/>
              <a:cs typeface="Impact"/>
              <a:sym typeface="Impact"/>
            </a:endParaRPr>
          </a:p>
        </p:txBody>
      </p:sp>
      <p:cxnSp>
        <p:nvCxnSpPr>
          <p:cNvPr id="134" name="Google Shape;134;p19"/>
          <p:cNvCxnSpPr>
            <a:endCxn id="133" idx="1"/>
          </p:cNvCxnSpPr>
          <p:nvPr/>
        </p:nvCxnSpPr>
        <p:spPr>
          <a:xfrm>
            <a:off x="3030940" y="1243392"/>
            <a:ext cx="1607400" cy="12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stealth" w="med" len="med"/>
            <a:tailEnd type="none" w="med" len="med"/>
          </a:ln>
        </p:spPr>
      </p:cxnSp>
      <p:sp>
        <p:nvSpPr>
          <p:cNvPr id="135" name="Google Shape;135;p19"/>
          <p:cNvSpPr/>
          <p:nvPr/>
        </p:nvSpPr>
        <p:spPr>
          <a:xfrm>
            <a:off x="3878575" y="1348850"/>
            <a:ext cx="453000" cy="384900"/>
          </a:xfrm>
          <a:prstGeom prst="ellipse">
            <a:avLst/>
          </a:prstGeom>
          <a:solidFill>
            <a:schemeClr val="accent6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accent5"/>
                </a:solidFill>
                <a:latin typeface="Impact"/>
                <a:ea typeface="Impact"/>
                <a:cs typeface="Impact"/>
                <a:sym typeface="Impact"/>
              </a:rPr>
              <a:t>5</a:t>
            </a:r>
            <a:endParaRPr>
              <a:solidFill>
                <a:schemeClr val="accent5"/>
              </a:solidFill>
              <a:latin typeface="Impact"/>
              <a:ea typeface="Impact"/>
              <a:cs typeface="Impact"/>
              <a:sym typeface="Impact"/>
            </a:endParaRPr>
          </a:p>
        </p:txBody>
      </p:sp>
      <p:cxnSp>
        <p:nvCxnSpPr>
          <p:cNvPr id="136" name="Google Shape;136;p19"/>
          <p:cNvCxnSpPr>
            <a:endCxn id="135" idx="1"/>
          </p:cNvCxnSpPr>
          <p:nvPr/>
        </p:nvCxnSpPr>
        <p:spPr>
          <a:xfrm rot="10800000" flipH="1">
            <a:off x="2713115" y="1405217"/>
            <a:ext cx="1231800" cy="9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stealth" w="med" len="med"/>
            <a:tailEnd type="none" w="med" len="med"/>
          </a:ln>
        </p:spPr>
      </p:cxnSp>
      <p:sp>
        <p:nvSpPr>
          <p:cNvPr id="137" name="Google Shape;137;p19"/>
          <p:cNvSpPr txBox="1"/>
          <p:nvPr/>
        </p:nvSpPr>
        <p:spPr>
          <a:xfrm>
            <a:off x="284075" y="4561800"/>
            <a:ext cx="8691000" cy="58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B6B2E"/>
              </a:buClr>
              <a:buSzPts val="1200"/>
              <a:buChar char="●"/>
            </a:pPr>
            <a:r>
              <a:rPr lang="en-GB" sz="1200">
                <a:solidFill>
                  <a:srgbClr val="434343"/>
                </a:solidFill>
              </a:rPr>
              <a:t>Unlike Economy, physical amenities like </a:t>
            </a:r>
            <a:r>
              <a:rPr lang="en-GB" sz="1200" b="1">
                <a:solidFill>
                  <a:srgbClr val="0B6B2E"/>
                </a:solidFill>
              </a:rPr>
              <a:t>Leg Room Service</a:t>
            </a:r>
            <a:r>
              <a:rPr lang="en-GB" sz="1200">
                <a:solidFill>
                  <a:schemeClr val="dk1"/>
                </a:solidFill>
              </a:rPr>
              <a:t> </a:t>
            </a:r>
            <a:r>
              <a:rPr lang="en-GB" sz="1200">
                <a:solidFill>
                  <a:schemeClr val="dk2"/>
                </a:solidFill>
              </a:rPr>
              <a:t>and</a:t>
            </a:r>
            <a:r>
              <a:rPr lang="en-GB" sz="1200">
                <a:solidFill>
                  <a:schemeClr val="dk1"/>
                </a:solidFill>
              </a:rPr>
              <a:t> </a:t>
            </a:r>
            <a:r>
              <a:rPr lang="en-GB" sz="1200" b="1">
                <a:solidFill>
                  <a:srgbClr val="0B6B2E"/>
                </a:solidFill>
              </a:rPr>
              <a:t>Seat Comfort</a:t>
            </a:r>
            <a:r>
              <a:rPr lang="en-GB" sz="1200">
                <a:solidFill>
                  <a:schemeClr val="dk1"/>
                </a:solidFill>
              </a:rPr>
              <a:t> </a:t>
            </a:r>
            <a:r>
              <a:rPr lang="en-GB" sz="1200">
                <a:solidFill>
                  <a:srgbClr val="434343"/>
                </a:solidFill>
              </a:rPr>
              <a:t>enter the top 5, showing their critical role in the premium experience.</a:t>
            </a:r>
            <a:endParaRPr sz="1200">
              <a:solidFill>
                <a:srgbClr val="434343"/>
              </a:solidFill>
            </a:endParaRPr>
          </a:p>
        </p:txBody>
      </p:sp>
      <p:sp>
        <p:nvSpPr>
          <p:cNvPr id="138" name="Google Shape;138;p19"/>
          <p:cNvSpPr/>
          <p:nvPr/>
        </p:nvSpPr>
        <p:spPr>
          <a:xfrm>
            <a:off x="0" y="696950"/>
            <a:ext cx="116700" cy="3336300"/>
          </a:xfrm>
          <a:prstGeom prst="rect">
            <a:avLst/>
          </a:prstGeom>
          <a:solidFill>
            <a:srgbClr val="0B6B2E"/>
          </a:solidFill>
          <a:ln w="9525" cap="flat" cmpd="sng">
            <a:solidFill>
              <a:srgbClr val="0B6B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19"/>
          <p:cNvSpPr/>
          <p:nvPr/>
        </p:nvSpPr>
        <p:spPr>
          <a:xfrm rot="5400000">
            <a:off x="4570200" y="-80925"/>
            <a:ext cx="3600" cy="8256000"/>
          </a:xfrm>
          <a:prstGeom prst="rect">
            <a:avLst/>
          </a:prstGeom>
          <a:solidFill>
            <a:srgbClr val="0B6B2E"/>
          </a:solidFill>
          <a:ln w="9525" cap="flat" cmpd="sng">
            <a:solidFill>
              <a:srgbClr val="0B6B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40;p19"/>
          <p:cNvSpPr/>
          <p:nvPr/>
        </p:nvSpPr>
        <p:spPr>
          <a:xfrm rot="5400000">
            <a:off x="4570200" y="435600"/>
            <a:ext cx="3600" cy="8256000"/>
          </a:xfrm>
          <a:prstGeom prst="rect">
            <a:avLst/>
          </a:prstGeom>
          <a:solidFill>
            <a:srgbClr val="0B6B2E"/>
          </a:solidFill>
          <a:ln w="9525" cap="flat" cmpd="sng">
            <a:solidFill>
              <a:srgbClr val="0B6B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41" name="Google Shape;141;p19" title="Screenshot 2026-04-11 at 16.52.34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372757" y="85725"/>
            <a:ext cx="647418" cy="603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0"/>
          <p:cNvSpPr txBox="1">
            <a:spLocks noGrp="1"/>
          </p:cNvSpPr>
          <p:nvPr>
            <p:ph type="title"/>
          </p:nvPr>
        </p:nvSpPr>
        <p:spPr>
          <a:xfrm>
            <a:off x="1951350" y="0"/>
            <a:ext cx="5241300" cy="48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50">
                <a:solidFill>
                  <a:srgbClr val="0B6B2E"/>
                </a:solidFill>
              </a:rPr>
              <a:t>Service Importance for Business Class | Generations</a:t>
            </a:r>
            <a:endParaRPr sz="1850">
              <a:solidFill>
                <a:srgbClr val="0B6B2E"/>
              </a:solidFill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rgbClr val="7CCB8A"/>
                </a:solidFill>
              </a:rPr>
              <a:t>By Analyzing Passenger Satisfaction Drivers.</a:t>
            </a:r>
            <a:endParaRPr sz="1600">
              <a:solidFill>
                <a:srgbClr val="7CCB8A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4FA62A"/>
              </a:solidFill>
            </a:endParaRPr>
          </a:p>
        </p:txBody>
      </p:sp>
      <p:sp>
        <p:nvSpPr>
          <p:cNvPr id="147" name="Google Shape;147;p20"/>
          <p:cNvSpPr txBox="1">
            <a:spLocks noGrp="1"/>
          </p:cNvSpPr>
          <p:nvPr>
            <p:ph type="body" idx="1"/>
          </p:nvPr>
        </p:nvSpPr>
        <p:spPr>
          <a:xfrm>
            <a:off x="209425" y="3409000"/>
            <a:ext cx="8746200" cy="60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25000" lnSpcReduction="20000"/>
          </a:bodyPr>
          <a:lstStyle/>
          <a:p>
            <a:pPr marL="457200" lvl="0" indent="-305753" algn="l" rtl="0">
              <a:spcBef>
                <a:spcPts val="0"/>
              </a:spcBef>
              <a:spcAft>
                <a:spcPts val="0"/>
              </a:spcAft>
              <a:buClr>
                <a:srgbClr val="0B6B2E"/>
              </a:buClr>
              <a:buSzPct val="100000"/>
              <a:buChar char="●"/>
            </a:pPr>
            <a:r>
              <a:rPr lang="en-GB" sz="4860" b="1">
                <a:solidFill>
                  <a:srgbClr val="0B6B2E"/>
                </a:solidFill>
              </a:rPr>
              <a:t>Gen X</a:t>
            </a:r>
            <a:r>
              <a:rPr lang="en-GB" sz="4860" b="1"/>
              <a:t> :</a:t>
            </a:r>
            <a:r>
              <a:rPr lang="en-GB" sz="4860"/>
              <a:t> </a:t>
            </a:r>
            <a:r>
              <a:rPr lang="en-GB" sz="4860" b="1">
                <a:solidFill>
                  <a:srgbClr val="0B6B2E"/>
                </a:solidFill>
              </a:rPr>
              <a:t>Leg Room Service</a:t>
            </a:r>
            <a:r>
              <a:rPr lang="en-GB" sz="4860"/>
              <a:t> and </a:t>
            </a:r>
            <a:r>
              <a:rPr lang="en-GB" sz="4860" b="1">
                <a:solidFill>
                  <a:srgbClr val="0B6B2E"/>
                </a:solidFill>
              </a:rPr>
              <a:t>Seat Comfort</a:t>
            </a:r>
            <a:r>
              <a:rPr lang="en-GB" sz="4860">
                <a:solidFill>
                  <a:srgbClr val="0B6B2E"/>
                </a:solidFill>
              </a:rPr>
              <a:t> </a:t>
            </a:r>
            <a:r>
              <a:rPr lang="en-GB" sz="4860"/>
              <a:t>are the most important features for Gen X passengers, emphasizing the   value they place on the physical comfort and cabin environment.</a:t>
            </a:r>
            <a:endParaRPr sz="8960" b="1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sz="1600"/>
          </a:p>
        </p:txBody>
      </p:sp>
      <p:sp>
        <p:nvSpPr>
          <p:cNvPr id="148" name="Google Shape;148;p20"/>
          <p:cNvSpPr/>
          <p:nvPr/>
        </p:nvSpPr>
        <p:spPr>
          <a:xfrm>
            <a:off x="0" y="696950"/>
            <a:ext cx="116700" cy="3336300"/>
          </a:xfrm>
          <a:prstGeom prst="rect">
            <a:avLst/>
          </a:prstGeom>
          <a:solidFill>
            <a:srgbClr val="0B6B2E"/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" name="Google Shape;149;p20"/>
          <p:cNvSpPr txBox="1"/>
          <p:nvPr/>
        </p:nvSpPr>
        <p:spPr>
          <a:xfrm>
            <a:off x="333550" y="2488788"/>
            <a:ext cx="820800" cy="42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50" b="1">
                <a:solidFill>
                  <a:schemeClr val="accent5"/>
                </a:solidFill>
              </a:rPr>
              <a:t>Gen Z</a:t>
            </a:r>
            <a:endParaRPr sz="1100" b="1">
              <a:solidFill>
                <a:schemeClr val="accent5"/>
              </a:solidFill>
            </a:endParaRPr>
          </a:p>
        </p:txBody>
      </p:sp>
      <p:sp>
        <p:nvSpPr>
          <p:cNvPr id="150" name="Google Shape;150;p20"/>
          <p:cNvSpPr/>
          <p:nvPr/>
        </p:nvSpPr>
        <p:spPr>
          <a:xfrm rot="5400000">
            <a:off x="4570200" y="-1775100"/>
            <a:ext cx="3600" cy="8256000"/>
          </a:xfrm>
          <a:prstGeom prst="rect">
            <a:avLst/>
          </a:prstGeom>
          <a:solidFill>
            <a:srgbClr val="0B6B2E"/>
          </a:solidFill>
          <a:ln w="9525" cap="flat" cmpd="sng">
            <a:solidFill>
              <a:srgbClr val="0B6B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" name="Google Shape;151;p20"/>
          <p:cNvSpPr txBox="1"/>
          <p:nvPr/>
        </p:nvSpPr>
        <p:spPr>
          <a:xfrm>
            <a:off x="51250" y="1653838"/>
            <a:ext cx="1385400" cy="42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50" b="1">
                <a:solidFill>
                  <a:schemeClr val="accent5"/>
                </a:solidFill>
              </a:rPr>
              <a:t>Millennials</a:t>
            </a:r>
            <a:endParaRPr sz="1100" b="1">
              <a:solidFill>
                <a:schemeClr val="accent5"/>
              </a:solidFill>
            </a:endParaRPr>
          </a:p>
        </p:txBody>
      </p:sp>
      <p:sp>
        <p:nvSpPr>
          <p:cNvPr id="152" name="Google Shape;152;p20"/>
          <p:cNvSpPr/>
          <p:nvPr/>
        </p:nvSpPr>
        <p:spPr>
          <a:xfrm rot="5400000">
            <a:off x="4580725" y="-2673687"/>
            <a:ext cx="3600" cy="8256000"/>
          </a:xfrm>
          <a:prstGeom prst="rect">
            <a:avLst/>
          </a:prstGeom>
          <a:solidFill>
            <a:srgbClr val="0B6B2E"/>
          </a:solidFill>
          <a:ln w="9525" cap="flat" cmpd="sng">
            <a:solidFill>
              <a:srgbClr val="0B6B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" name="Google Shape;153;p20"/>
          <p:cNvSpPr txBox="1"/>
          <p:nvPr/>
        </p:nvSpPr>
        <p:spPr>
          <a:xfrm>
            <a:off x="51250" y="831500"/>
            <a:ext cx="1385400" cy="42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50" b="1">
                <a:solidFill>
                  <a:schemeClr val="accent5"/>
                </a:solidFill>
              </a:rPr>
              <a:t>Gen X</a:t>
            </a:r>
            <a:endParaRPr sz="1100" b="1">
              <a:solidFill>
                <a:schemeClr val="accent5"/>
              </a:solidFill>
            </a:endParaRPr>
          </a:p>
        </p:txBody>
      </p:sp>
      <p:pic>
        <p:nvPicPr>
          <p:cNvPr id="154" name="Google Shape;154;p20" title="Screenshot 2026-04-11 at 15.09.07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80600" y="1556575"/>
            <a:ext cx="7164350" cy="694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5" name="Google Shape;155;p20" title="Screenshot 2026-04-11 at 15.00.46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269688" y="2422675"/>
            <a:ext cx="7186171" cy="905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6" name="Google Shape;156;p20" title="Screenshot 2026-04-11 at 15.17.31.pn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303650" y="694288"/>
            <a:ext cx="7118249" cy="697725"/>
          </a:xfrm>
          <a:prstGeom prst="rect">
            <a:avLst/>
          </a:prstGeom>
          <a:noFill/>
          <a:ln>
            <a:noFill/>
          </a:ln>
        </p:spPr>
      </p:pic>
      <p:sp>
        <p:nvSpPr>
          <p:cNvPr id="157" name="Google Shape;157;p20"/>
          <p:cNvSpPr txBox="1">
            <a:spLocks noGrp="1"/>
          </p:cNvSpPr>
          <p:nvPr>
            <p:ph type="body" idx="1"/>
          </p:nvPr>
        </p:nvSpPr>
        <p:spPr>
          <a:xfrm>
            <a:off x="209425" y="4033250"/>
            <a:ext cx="8746200" cy="60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25000" lnSpcReduction="20000"/>
          </a:bodyPr>
          <a:lstStyle/>
          <a:p>
            <a:pPr marL="457200" lvl="0" indent="-305745" algn="l" rtl="0">
              <a:spcBef>
                <a:spcPts val="0"/>
              </a:spcBef>
              <a:spcAft>
                <a:spcPts val="0"/>
              </a:spcAft>
              <a:buClr>
                <a:srgbClr val="0B6B2E"/>
              </a:buClr>
              <a:buSzPct val="100000"/>
              <a:buChar char="●"/>
            </a:pPr>
            <a:r>
              <a:rPr lang="en-GB" sz="4860" b="1">
                <a:solidFill>
                  <a:srgbClr val="0B6B2E"/>
                </a:solidFill>
              </a:rPr>
              <a:t>Millennials </a:t>
            </a:r>
            <a:r>
              <a:rPr lang="en-GB" sz="4860" b="1"/>
              <a:t>:</a:t>
            </a:r>
            <a:r>
              <a:rPr lang="en-GB" sz="4860">
                <a:solidFill>
                  <a:schemeClr val="dk1"/>
                </a:solidFill>
              </a:rPr>
              <a:t> </a:t>
            </a:r>
            <a:r>
              <a:rPr lang="en-GB" sz="4860" b="1">
                <a:solidFill>
                  <a:srgbClr val="0B6B2E"/>
                </a:solidFill>
              </a:rPr>
              <a:t>Online Boarding</a:t>
            </a:r>
            <a:r>
              <a:rPr lang="en-GB" sz="4860">
                <a:solidFill>
                  <a:schemeClr val="dk1"/>
                </a:solidFill>
              </a:rPr>
              <a:t> </a:t>
            </a:r>
            <a:r>
              <a:rPr lang="en-GB" sz="4860"/>
              <a:t>and</a:t>
            </a:r>
            <a:r>
              <a:rPr lang="en-GB" sz="4860">
                <a:solidFill>
                  <a:schemeClr val="dk1"/>
                </a:solidFill>
              </a:rPr>
              <a:t> </a:t>
            </a:r>
            <a:r>
              <a:rPr lang="en-GB" sz="4860" b="1">
                <a:solidFill>
                  <a:srgbClr val="0B6B2E"/>
                </a:solidFill>
              </a:rPr>
              <a:t>In-flight Entertainment</a:t>
            </a:r>
            <a:r>
              <a:rPr lang="en-GB" sz="4860">
                <a:solidFill>
                  <a:schemeClr val="dk1"/>
                </a:solidFill>
              </a:rPr>
              <a:t> </a:t>
            </a:r>
            <a:r>
              <a:rPr lang="en-GB" sz="4860"/>
              <a:t>are the most important features, showing content quality and digital connectivity importance</a:t>
            </a:r>
            <a:endParaRPr sz="5500" b="1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sz="1600"/>
          </a:p>
        </p:txBody>
      </p:sp>
      <p:sp>
        <p:nvSpPr>
          <p:cNvPr id="158" name="Google Shape;158;p20"/>
          <p:cNvSpPr txBox="1">
            <a:spLocks noGrp="1"/>
          </p:cNvSpPr>
          <p:nvPr>
            <p:ph type="body" idx="1"/>
          </p:nvPr>
        </p:nvSpPr>
        <p:spPr>
          <a:xfrm>
            <a:off x="198900" y="4637150"/>
            <a:ext cx="8746200" cy="60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25000" lnSpcReduction="20000"/>
          </a:bodyPr>
          <a:lstStyle/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rgbClr val="0B6B2E"/>
              </a:buClr>
              <a:buSzPct val="100000"/>
              <a:buChar char="●"/>
            </a:pPr>
            <a:r>
              <a:rPr lang="en-GB" sz="4800" b="1">
                <a:solidFill>
                  <a:srgbClr val="0B6B2E"/>
                </a:solidFill>
              </a:rPr>
              <a:t>Gen Z </a:t>
            </a:r>
            <a:r>
              <a:rPr lang="en-GB" sz="4800" b="1"/>
              <a:t>:</a:t>
            </a:r>
            <a:r>
              <a:rPr lang="en-GB" sz="4800">
                <a:solidFill>
                  <a:schemeClr val="dk1"/>
                </a:solidFill>
              </a:rPr>
              <a:t> </a:t>
            </a:r>
            <a:r>
              <a:rPr lang="en-GB" sz="4800" b="1">
                <a:solidFill>
                  <a:srgbClr val="0B6B2E"/>
                </a:solidFill>
              </a:rPr>
              <a:t>Online Boarding</a:t>
            </a:r>
            <a:r>
              <a:rPr lang="en-GB" sz="4800">
                <a:solidFill>
                  <a:schemeClr val="dk1"/>
                </a:solidFill>
              </a:rPr>
              <a:t> </a:t>
            </a:r>
            <a:r>
              <a:rPr lang="en-GB" sz="4800"/>
              <a:t>and</a:t>
            </a:r>
            <a:r>
              <a:rPr lang="en-GB" sz="4800">
                <a:solidFill>
                  <a:schemeClr val="dk1"/>
                </a:solidFill>
              </a:rPr>
              <a:t> </a:t>
            </a:r>
            <a:r>
              <a:rPr lang="en-GB" sz="4800" b="1">
                <a:solidFill>
                  <a:srgbClr val="0B6B2E"/>
                </a:solidFill>
              </a:rPr>
              <a:t>In-flight Wi-Fi</a:t>
            </a:r>
            <a:r>
              <a:rPr lang="en-GB" sz="4800">
                <a:solidFill>
                  <a:srgbClr val="0B6B2E"/>
                </a:solidFill>
              </a:rPr>
              <a:t> </a:t>
            </a:r>
            <a:r>
              <a:rPr lang="en-GB" sz="4800"/>
              <a:t>are the most important features, highlighting their reliance on seamless, high-speed digital interaction.</a:t>
            </a:r>
            <a:endParaRPr sz="4800" b="1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sz="1600"/>
          </a:p>
        </p:txBody>
      </p:sp>
      <p:sp>
        <p:nvSpPr>
          <p:cNvPr id="159" name="Google Shape;159;p20"/>
          <p:cNvSpPr/>
          <p:nvPr/>
        </p:nvSpPr>
        <p:spPr>
          <a:xfrm rot="5400000">
            <a:off x="4580725" y="450900"/>
            <a:ext cx="3600" cy="8256000"/>
          </a:xfrm>
          <a:prstGeom prst="rect">
            <a:avLst/>
          </a:prstGeom>
          <a:solidFill>
            <a:srgbClr val="0B6B2E"/>
          </a:solidFill>
          <a:ln w="9525" cap="flat" cmpd="sng">
            <a:solidFill>
              <a:srgbClr val="0B6B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0" name="Google Shape;160;p20"/>
          <p:cNvSpPr/>
          <p:nvPr/>
        </p:nvSpPr>
        <p:spPr>
          <a:xfrm rot="5400000">
            <a:off x="4580725" y="-175250"/>
            <a:ext cx="3600" cy="8256000"/>
          </a:xfrm>
          <a:prstGeom prst="rect">
            <a:avLst/>
          </a:prstGeom>
          <a:solidFill>
            <a:srgbClr val="0B6B2E"/>
          </a:solidFill>
          <a:ln w="9525" cap="flat" cmpd="sng">
            <a:solidFill>
              <a:srgbClr val="0B6B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61" name="Google Shape;161;p20" title="Screenshot 2026-04-11 at 16.52.34.png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8372757" y="85725"/>
            <a:ext cx="647418" cy="603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1"/>
          <p:cNvSpPr txBox="1">
            <a:spLocks noGrp="1"/>
          </p:cNvSpPr>
          <p:nvPr>
            <p:ph type="title"/>
          </p:nvPr>
        </p:nvSpPr>
        <p:spPr>
          <a:xfrm>
            <a:off x="1951350" y="0"/>
            <a:ext cx="5241300" cy="60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-GB" sz="2665">
                <a:solidFill>
                  <a:schemeClr val="accent5"/>
                </a:solidFill>
              </a:rPr>
              <a:t>R</a:t>
            </a:r>
            <a:r>
              <a:rPr lang="en-GB" sz="2665">
                <a:solidFill>
                  <a:srgbClr val="2E75B6"/>
                </a:solidFill>
              </a:rPr>
              <a:t>esults </a:t>
            </a:r>
            <a:r>
              <a:rPr lang="en-GB" sz="2665">
                <a:solidFill>
                  <a:schemeClr val="accent5"/>
                </a:solidFill>
              </a:rPr>
              <a:t>S</a:t>
            </a:r>
            <a:r>
              <a:rPr lang="en-GB" sz="2665">
                <a:solidFill>
                  <a:srgbClr val="2E75B6"/>
                </a:solidFill>
              </a:rPr>
              <a:t>ummary</a:t>
            </a:r>
            <a:endParaRPr sz="2665">
              <a:solidFill>
                <a:srgbClr val="2E75B6"/>
              </a:solidFill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endParaRPr sz="2440">
              <a:solidFill>
                <a:srgbClr val="7CCB8A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endParaRPr sz="3520">
              <a:solidFill>
                <a:srgbClr val="4FA62A"/>
              </a:solidFill>
            </a:endParaRPr>
          </a:p>
        </p:txBody>
      </p:sp>
      <p:sp>
        <p:nvSpPr>
          <p:cNvPr id="167" name="Google Shape;167;p21"/>
          <p:cNvSpPr txBox="1">
            <a:spLocks noGrp="1"/>
          </p:cNvSpPr>
          <p:nvPr>
            <p:ph type="body" idx="1"/>
          </p:nvPr>
        </p:nvSpPr>
        <p:spPr>
          <a:xfrm>
            <a:off x="192300" y="1909313"/>
            <a:ext cx="8809800" cy="79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25000" lnSpcReduction="20000"/>
          </a:bodyPr>
          <a:lstStyle/>
          <a:p>
            <a:pPr marL="457200" lvl="0" indent="-305753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E75B6"/>
              </a:buClr>
              <a:buSzPct val="100000"/>
              <a:buChar char="●"/>
            </a:pPr>
            <a:r>
              <a:rPr lang="en-GB" sz="4860" b="1">
                <a:solidFill>
                  <a:srgbClr val="2E75B6"/>
                </a:solidFill>
              </a:rPr>
              <a:t>In-flight Wi-Fi</a:t>
            </a:r>
            <a:r>
              <a:rPr lang="en-GB" sz="4860" b="1">
                <a:solidFill>
                  <a:srgbClr val="0B6B2E"/>
                </a:solidFill>
              </a:rPr>
              <a:t> </a:t>
            </a:r>
            <a:r>
              <a:rPr lang="en-GB" sz="4860">
                <a:solidFill>
                  <a:srgbClr val="434343"/>
                </a:solidFill>
              </a:rPr>
              <a:t>emerges as the most important service in driving passenger satisfaction, outperforming</a:t>
            </a:r>
            <a:r>
              <a:rPr lang="en-GB" sz="4860" b="1">
                <a:solidFill>
                  <a:srgbClr val="0B6B2E"/>
                </a:solidFill>
              </a:rPr>
              <a:t> </a:t>
            </a:r>
            <a:r>
              <a:rPr lang="en-GB" sz="4860" b="1">
                <a:solidFill>
                  <a:srgbClr val="2E75B6"/>
                </a:solidFill>
              </a:rPr>
              <a:t>Online Boarding</a:t>
            </a:r>
            <a:r>
              <a:rPr lang="en-GB" sz="4860" b="1">
                <a:solidFill>
                  <a:srgbClr val="0B6B2E"/>
                </a:solidFill>
              </a:rPr>
              <a:t> </a:t>
            </a:r>
            <a:r>
              <a:rPr lang="en-GB" sz="4860">
                <a:solidFill>
                  <a:srgbClr val="434343"/>
                </a:solidFill>
              </a:rPr>
              <a:t>(the second most important factor) and</a:t>
            </a:r>
            <a:r>
              <a:rPr lang="en-GB" sz="4860" b="1">
                <a:solidFill>
                  <a:srgbClr val="0B6B2E"/>
                </a:solidFill>
              </a:rPr>
              <a:t> </a:t>
            </a:r>
            <a:r>
              <a:rPr lang="en-GB" sz="4860" b="1">
                <a:solidFill>
                  <a:srgbClr val="2E75B6"/>
                </a:solidFill>
              </a:rPr>
              <a:t>Ease of Online</a:t>
            </a:r>
            <a:r>
              <a:rPr lang="en-GB" sz="4860" b="1">
                <a:solidFill>
                  <a:srgbClr val="0B6B2E"/>
                </a:solidFill>
              </a:rPr>
              <a:t> </a:t>
            </a:r>
            <a:r>
              <a:rPr lang="en-GB" sz="4860" b="1">
                <a:solidFill>
                  <a:srgbClr val="2E75B6"/>
                </a:solidFill>
              </a:rPr>
              <a:t>Booking</a:t>
            </a:r>
            <a:r>
              <a:rPr lang="en-GB" sz="4860" b="1">
                <a:solidFill>
                  <a:srgbClr val="0B6B2E"/>
                </a:solidFill>
              </a:rPr>
              <a:t> </a:t>
            </a:r>
            <a:r>
              <a:rPr lang="en-GB" sz="4860">
                <a:solidFill>
                  <a:srgbClr val="434343"/>
                </a:solidFill>
              </a:rPr>
              <a:t>(the third) by a substantial margin of </a:t>
            </a:r>
            <a:r>
              <a:rPr lang="en-GB" sz="4860" b="1">
                <a:solidFill>
                  <a:srgbClr val="2E75B6"/>
                </a:solidFill>
              </a:rPr>
              <a:t>+245.51%</a:t>
            </a:r>
            <a:r>
              <a:rPr lang="en-GB" sz="4860" b="1">
                <a:solidFill>
                  <a:srgbClr val="0B6B2E"/>
                </a:solidFill>
              </a:rPr>
              <a:t>.</a:t>
            </a:r>
            <a:endParaRPr sz="1600"/>
          </a:p>
        </p:txBody>
      </p:sp>
      <p:sp>
        <p:nvSpPr>
          <p:cNvPr id="168" name="Google Shape;168;p21"/>
          <p:cNvSpPr/>
          <p:nvPr/>
        </p:nvSpPr>
        <p:spPr>
          <a:xfrm>
            <a:off x="0" y="696950"/>
            <a:ext cx="116700" cy="3336300"/>
          </a:xfrm>
          <a:prstGeom prst="rect">
            <a:avLst/>
          </a:prstGeom>
          <a:solidFill>
            <a:srgbClr val="2E75B6"/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9" name="Google Shape;169;p21"/>
          <p:cNvSpPr txBox="1">
            <a:spLocks noGrp="1"/>
          </p:cNvSpPr>
          <p:nvPr>
            <p:ph type="body" idx="1"/>
          </p:nvPr>
        </p:nvSpPr>
        <p:spPr>
          <a:xfrm>
            <a:off x="192300" y="3288575"/>
            <a:ext cx="8432100" cy="60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25000" lnSpcReduction="20000"/>
          </a:bodyPr>
          <a:lstStyle/>
          <a:p>
            <a:pPr marL="457200" lvl="0" indent="-305745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E75B6"/>
              </a:buClr>
              <a:buSzPct val="100000"/>
              <a:buChar char="●"/>
            </a:pPr>
            <a:r>
              <a:rPr lang="en-GB" sz="4860" b="1">
                <a:solidFill>
                  <a:srgbClr val="2E75B6"/>
                </a:solidFill>
              </a:rPr>
              <a:t>Online Boarding</a:t>
            </a:r>
            <a:r>
              <a:rPr lang="en-GB" sz="4860" b="1">
                <a:solidFill>
                  <a:srgbClr val="0B6B2E"/>
                </a:solidFill>
              </a:rPr>
              <a:t>, </a:t>
            </a:r>
            <a:r>
              <a:rPr lang="en-GB" sz="4860" b="1">
                <a:solidFill>
                  <a:srgbClr val="2E75B6"/>
                </a:solidFill>
              </a:rPr>
              <a:t>In-flight Wi-Fi Service</a:t>
            </a:r>
            <a:r>
              <a:rPr lang="en-GB" sz="4860" b="1">
                <a:solidFill>
                  <a:srgbClr val="0B6B2E"/>
                </a:solidFill>
              </a:rPr>
              <a:t>, </a:t>
            </a:r>
            <a:r>
              <a:rPr lang="en-GB" sz="4860">
                <a:solidFill>
                  <a:srgbClr val="434343"/>
                </a:solidFill>
              </a:rPr>
              <a:t>and</a:t>
            </a:r>
            <a:r>
              <a:rPr lang="en-GB" sz="4860" b="1">
                <a:solidFill>
                  <a:srgbClr val="0B6B2E"/>
                </a:solidFill>
              </a:rPr>
              <a:t> </a:t>
            </a:r>
            <a:r>
              <a:rPr lang="en-GB" sz="4860" b="1">
                <a:solidFill>
                  <a:srgbClr val="2E75B6"/>
                </a:solidFill>
              </a:rPr>
              <a:t>In-flight Entertainment</a:t>
            </a:r>
            <a:r>
              <a:rPr lang="en-GB" sz="4860" b="1">
                <a:solidFill>
                  <a:srgbClr val="0B6B2E"/>
                </a:solidFill>
              </a:rPr>
              <a:t> </a:t>
            </a:r>
            <a:r>
              <a:rPr lang="en-GB" sz="4860">
                <a:solidFill>
                  <a:srgbClr val="434343"/>
                </a:solidFill>
              </a:rPr>
              <a:t>rank as the first, second, and third most important features, respectively.</a:t>
            </a:r>
            <a:r>
              <a:rPr lang="en-GB" sz="4860" b="1">
                <a:solidFill>
                  <a:srgbClr val="434343"/>
                </a:solidFill>
              </a:rPr>
              <a:t> </a:t>
            </a:r>
            <a:endParaRPr sz="5500" b="1">
              <a:solidFill>
                <a:srgbClr val="434343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sz="1600"/>
          </a:p>
        </p:txBody>
      </p:sp>
      <p:sp>
        <p:nvSpPr>
          <p:cNvPr id="170" name="Google Shape;170;p21"/>
          <p:cNvSpPr txBox="1">
            <a:spLocks noGrp="1"/>
          </p:cNvSpPr>
          <p:nvPr>
            <p:ph type="body" idx="1"/>
          </p:nvPr>
        </p:nvSpPr>
        <p:spPr>
          <a:xfrm>
            <a:off x="192300" y="4051800"/>
            <a:ext cx="8530800" cy="60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25000" lnSpcReduction="20000"/>
          </a:bodyPr>
          <a:lstStyle/>
          <a:p>
            <a:pPr marL="457200" lvl="0" indent="-3048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E75B6"/>
              </a:buClr>
              <a:buSzPct val="100000"/>
              <a:buChar char="●"/>
            </a:pPr>
            <a:r>
              <a:rPr lang="en-GB" sz="4800">
                <a:solidFill>
                  <a:srgbClr val="434343"/>
                </a:solidFill>
              </a:rPr>
              <a:t>The importance of </a:t>
            </a:r>
            <a:r>
              <a:rPr lang="en-GB" sz="4800" b="1">
                <a:solidFill>
                  <a:srgbClr val="2E75B6"/>
                </a:solidFill>
              </a:rPr>
              <a:t>Leg Room Service</a:t>
            </a:r>
            <a:r>
              <a:rPr lang="en-GB" sz="4800" b="1">
                <a:solidFill>
                  <a:srgbClr val="0B6B2E"/>
                </a:solidFill>
              </a:rPr>
              <a:t> </a:t>
            </a:r>
            <a:r>
              <a:rPr lang="en-GB" sz="4800">
                <a:solidFill>
                  <a:srgbClr val="434343"/>
                </a:solidFill>
              </a:rPr>
              <a:t>and</a:t>
            </a:r>
            <a:r>
              <a:rPr lang="en-GB" sz="4800" b="1">
                <a:solidFill>
                  <a:srgbClr val="0B6B2E"/>
                </a:solidFill>
              </a:rPr>
              <a:t> </a:t>
            </a:r>
            <a:r>
              <a:rPr lang="en-GB" sz="4800" b="1">
                <a:solidFill>
                  <a:srgbClr val="2E75B6"/>
                </a:solidFill>
              </a:rPr>
              <a:t>Seat Comfort </a:t>
            </a:r>
            <a:r>
              <a:rPr lang="en-GB" sz="4800">
                <a:solidFill>
                  <a:srgbClr val="434343"/>
                </a:solidFill>
              </a:rPr>
              <a:t>is considerable, placing them in fourth and fifth positions.</a:t>
            </a:r>
            <a:endParaRPr sz="4800">
              <a:solidFill>
                <a:srgbClr val="434343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sz="1600"/>
          </a:p>
        </p:txBody>
      </p:sp>
      <p:sp>
        <p:nvSpPr>
          <p:cNvPr id="171" name="Google Shape;171;p21"/>
          <p:cNvSpPr/>
          <p:nvPr/>
        </p:nvSpPr>
        <p:spPr>
          <a:xfrm rot="5400000">
            <a:off x="4691925" y="-1338525"/>
            <a:ext cx="3600" cy="8256000"/>
          </a:xfrm>
          <a:prstGeom prst="rect">
            <a:avLst/>
          </a:prstGeom>
          <a:solidFill>
            <a:srgbClr val="2E75B6"/>
          </a:solidFill>
          <a:ln w="9525" cap="flat" cmpd="sng">
            <a:solidFill>
              <a:srgbClr val="2E75B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72" name="Google Shape;172;p21" title="Screenshot 2026-04-11 at 16.52.34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372757" y="85725"/>
            <a:ext cx="647418" cy="603900"/>
          </a:xfrm>
          <a:prstGeom prst="rect">
            <a:avLst/>
          </a:prstGeom>
          <a:noFill/>
          <a:ln>
            <a:noFill/>
          </a:ln>
        </p:spPr>
      </p:pic>
      <p:sp>
        <p:nvSpPr>
          <p:cNvPr id="173" name="Google Shape;173;p21"/>
          <p:cNvSpPr txBox="1">
            <a:spLocks noGrp="1"/>
          </p:cNvSpPr>
          <p:nvPr>
            <p:ph type="body" idx="1"/>
          </p:nvPr>
        </p:nvSpPr>
        <p:spPr>
          <a:xfrm>
            <a:off x="0" y="696950"/>
            <a:ext cx="3627300" cy="44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250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7260" b="1">
                <a:solidFill>
                  <a:srgbClr val="0B6B2E"/>
                </a:solidFill>
              </a:rPr>
              <a:t>    </a:t>
            </a:r>
            <a:r>
              <a:rPr lang="en-GB" sz="7260" b="1">
                <a:solidFill>
                  <a:srgbClr val="2E75B6"/>
                </a:solidFill>
              </a:rPr>
              <a:t>Total Passengers </a:t>
            </a:r>
            <a:endParaRPr sz="11360" b="1">
              <a:solidFill>
                <a:srgbClr val="2E75B6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sz="1600"/>
          </a:p>
        </p:txBody>
      </p:sp>
      <p:sp>
        <p:nvSpPr>
          <p:cNvPr id="174" name="Google Shape;174;p21"/>
          <p:cNvSpPr txBox="1">
            <a:spLocks noGrp="1"/>
          </p:cNvSpPr>
          <p:nvPr>
            <p:ph type="body" idx="1"/>
          </p:nvPr>
        </p:nvSpPr>
        <p:spPr>
          <a:xfrm>
            <a:off x="141900" y="1439975"/>
            <a:ext cx="2229900" cy="198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750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400"/>
              <a:buAutoNum type="arabicPeriod"/>
            </a:pPr>
            <a:r>
              <a:rPr lang="en-GB" sz="1400" b="1">
                <a:solidFill>
                  <a:schemeClr val="accent5"/>
                </a:solidFill>
              </a:rPr>
              <a:t>Economy Class</a:t>
            </a:r>
            <a:endParaRPr sz="1400" b="1">
              <a:solidFill>
                <a:schemeClr val="accent5"/>
              </a:solidFill>
            </a:endParaRPr>
          </a:p>
          <a:p>
            <a:pPr marL="457200" lvl="0" indent="0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400" b="1">
              <a:solidFill>
                <a:srgbClr val="0B6B2E"/>
              </a:solidFill>
            </a:endParaRPr>
          </a:p>
          <a:p>
            <a:pPr marL="0" lvl="0" indent="0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400" b="1">
              <a:solidFill>
                <a:srgbClr val="0B6B2E"/>
              </a:solidFill>
            </a:endParaRPr>
          </a:p>
          <a:p>
            <a:pPr marL="0" lvl="0" indent="0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400" b="1">
              <a:solidFill>
                <a:srgbClr val="0B6B2E"/>
              </a:solidFill>
            </a:endParaRPr>
          </a:p>
          <a:p>
            <a:pPr marL="457200" lvl="0" indent="-317500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accent5"/>
              </a:buClr>
              <a:buSzPts val="1400"/>
              <a:buAutoNum type="arabicPeriod"/>
            </a:pPr>
            <a:r>
              <a:rPr lang="en-GB" sz="1400" b="1">
                <a:solidFill>
                  <a:schemeClr val="accent5"/>
                </a:solidFill>
              </a:rPr>
              <a:t> Business Class</a:t>
            </a:r>
            <a:endParaRPr sz="1400" b="1">
              <a:solidFill>
                <a:schemeClr val="accent5"/>
              </a:solidFill>
            </a:endParaRPr>
          </a:p>
          <a:p>
            <a:pPr marL="457200" lvl="0" indent="0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400" b="1">
              <a:solidFill>
                <a:srgbClr val="0B6B2E"/>
              </a:solidFill>
            </a:endParaRPr>
          </a:p>
          <a:p>
            <a:pPr marL="0" lvl="0" indent="0" algn="l" rtl="0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SzPts val="275"/>
              <a:buNone/>
            </a:pPr>
            <a:endParaRPr sz="1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677</Words>
  <Application>Microsoft Macintosh PowerPoint</Application>
  <PresentationFormat>On-screen Show (16:9)</PresentationFormat>
  <Paragraphs>85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Impact</vt:lpstr>
      <vt:lpstr>Simple Light</vt:lpstr>
      <vt:lpstr>ForestFlight</vt:lpstr>
      <vt:lpstr>Project Objective</vt:lpstr>
      <vt:lpstr>Agenda</vt:lpstr>
      <vt:lpstr>Analysis Method</vt:lpstr>
      <vt:lpstr>Service Importance for Economy Class | Total Market By Analysing Passenger Satisfaction Drivers. </vt:lpstr>
      <vt:lpstr>Service Importance for Economy Class | Generations By Analysing Passenger Satisfaction Drivers. </vt:lpstr>
      <vt:lpstr>Service Importance for Business Class | Total Market By Analysing Passenger Satisfaction Drivers. </vt:lpstr>
      <vt:lpstr>Service Importance for Business Class | Generations By Analyzing Passenger Satisfaction Drivers. </vt:lpstr>
      <vt:lpstr>Results Summary  </vt:lpstr>
      <vt:lpstr>Results Summary  </vt:lpstr>
      <vt:lpstr>Strategic Investment Recommendations  </vt:lpstr>
      <vt:lpstr>Targeted Marketing Recommendations  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sahand.piri@outlook.com</cp:lastModifiedBy>
  <cp:revision>1</cp:revision>
  <dcterms:modified xsi:type="dcterms:W3CDTF">2026-04-11T19:45:35Z</dcterms:modified>
</cp:coreProperties>
</file>