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ccab9f83fd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ccab9f83fd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ccab9f83fd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ccab9f83fd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ccab9f83fd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ccab9f83fd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cd01b1e2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cd01b1e2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d01b1e28f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cd01b1e28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cd01b1e28f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cd01b1e28f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cd01b1e28f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cd01b1e28f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cd01b1e28f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cd01b1e28f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d323187e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d323187e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cab9f83f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ccab9f83f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cab9f83f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cab9f83f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cab9f83fd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ccab9f83fd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ccab9f83fd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ccab9f83fd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cab9f83fd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ccab9f83fd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ccab9f83fd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ccab9f83fd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16700" y="1205775"/>
            <a:ext cx="5045400" cy="107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300">
                <a:solidFill>
                  <a:schemeClr val="accent1"/>
                </a:solidFill>
              </a:rPr>
              <a:t>Cyclistic</a:t>
            </a:r>
            <a:r>
              <a:rPr lang="en-GB">
                <a:solidFill>
                  <a:schemeClr val="accent1"/>
                </a:solidFill>
              </a:rPr>
              <a:t> </a:t>
            </a:r>
            <a:r>
              <a:rPr lang="en-GB" sz="6200">
                <a:solidFill>
                  <a:schemeClr val="accent1"/>
                </a:solidFill>
              </a:rPr>
              <a:t>2024</a:t>
            </a:r>
            <a:endParaRPr sz="6200">
              <a:solidFill>
                <a:schemeClr val="accent1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45525" y="3003825"/>
            <a:ext cx="369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-GB" sz="1679"/>
              <a:t>Presented by: </a:t>
            </a:r>
            <a:r>
              <a:rPr lang="en-GB" sz="1679"/>
              <a:t>Sahand Piri</a:t>
            </a:r>
            <a:endParaRPr sz="1679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-GB" sz="1679"/>
              <a:t>Last Updated:</a:t>
            </a:r>
            <a:r>
              <a:rPr lang="en-GB" sz="1679"/>
              <a:t> February 10th, 2025</a:t>
            </a:r>
            <a:endParaRPr sz="1679"/>
          </a:p>
        </p:txBody>
      </p:sp>
      <p:sp>
        <p:nvSpPr>
          <p:cNvPr id="56" name="Google Shape;56;p13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2" title="Screenshot 2026-03-03 at 22.38.3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900" y="940850"/>
            <a:ext cx="5519126" cy="3923701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92" name="Google Shape;192;p22"/>
          <p:cNvSpPr txBox="1"/>
          <p:nvPr>
            <p:ph type="title"/>
          </p:nvPr>
        </p:nvSpPr>
        <p:spPr>
          <a:xfrm>
            <a:off x="3207300" y="230250"/>
            <a:ext cx="2966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</a:rPr>
              <a:t>Weekday Analysis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93" name="Google Shape;193;p22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2"/>
          <p:cNvSpPr txBox="1"/>
          <p:nvPr>
            <p:ph idx="1" type="body"/>
          </p:nvPr>
        </p:nvSpPr>
        <p:spPr>
          <a:xfrm>
            <a:off x="148500" y="940850"/>
            <a:ext cx="32904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lang="en-GB" sz="1300"/>
              <a:t>During workdays casual riders average ride length is </a:t>
            </a:r>
            <a:r>
              <a:rPr b="1" lang="en-GB" sz="1300"/>
              <a:t>+18</a:t>
            </a:r>
            <a:r>
              <a:rPr lang="en-GB" sz="1300"/>
              <a:t> minutes.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lang="en-GB" sz="1300"/>
              <a:t>During weekends casual riders average ride length is </a:t>
            </a:r>
            <a:r>
              <a:rPr b="1" lang="en-GB" sz="1300"/>
              <a:t>+24</a:t>
            </a:r>
            <a:r>
              <a:rPr lang="en-GB" sz="1300"/>
              <a:t> minutes.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b="1" lang="en-GB" sz="1300"/>
              <a:t>Key difference: </a:t>
            </a:r>
            <a:r>
              <a:rPr lang="en-GB" sz="1300"/>
              <a:t>casual riders, ride length is around </a:t>
            </a:r>
            <a:r>
              <a:rPr b="1" lang="en-GB" sz="1300"/>
              <a:t>70%</a:t>
            </a:r>
            <a:r>
              <a:rPr lang="en-GB" sz="1300"/>
              <a:t> more than members.</a:t>
            </a:r>
            <a:endParaRPr sz="13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"/>
          <p:cNvSpPr txBox="1"/>
          <p:nvPr>
            <p:ph type="title"/>
          </p:nvPr>
        </p:nvSpPr>
        <p:spPr>
          <a:xfrm>
            <a:off x="2694450" y="241575"/>
            <a:ext cx="3755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</a:rPr>
              <a:t>Daily Timezone</a:t>
            </a:r>
            <a:r>
              <a:rPr lang="en-GB">
                <a:solidFill>
                  <a:schemeClr val="accent5"/>
                </a:solidFill>
              </a:rPr>
              <a:t> Analysis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200" name="Google Shape;200;p23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1" name="Google Shape;201;p23" title="Screenshot 2026-03-03 at 22.55.0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900" y="940850"/>
            <a:ext cx="5496451" cy="393505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02" name="Google Shape;202;p23"/>
          <p:cNvSpPr txBox="1"/>
          <p:nvPr>
            <p:ph idx="1" type="body"/>
          </p:nvPr>
        </p:nvSpPr>
        <p:spPr>
          <a:xfrm>
            <a:off x="148500" y="940850"/>
            <a:ext cx="32904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lang="en-GB" sz="1300"/>
              <a:t>Most preferred </a:t>
            </a:r>
            <a:r>
              <a:rPr lang="en-GB" sz="1300"/>
              <a:t>time zones</a:t>
            </a:r>
            <a:r>
              <a:rPr lang="en-GB" sz="1300"/>
              <a:t> for both members and casual riders are </a:t>
            </a:r>
            <a:r>
              <a:rPr b="1" lang="en-GB" sz="1300"/>
              <a:t>6AM-12PM</a:t>
            </a:r>
            <a:r>
              <a:rPr lang="en-GB" sz="1300"/>
              <a:t>, </a:t>
            </a:r>
            <a:r>
              <a:rPr b="1" lang="en-GB" sz="1300"/>
              <a:t>12PM-6PM,</a:t>
            </a:r>
            <a:r>
              <a:rPr lang="en-GB" sz="1300"/>
              <a:t> and </a:t>
            </a:r>
            <a:r>
              <a:rPr b="1" lang="en-GB" sz="1300"/>
              <a:t>6PM-12AM.</a:t>
            </a:r>
            <a:endParaRPr b="1"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b="1" lang="en-GB" sz="1300"/>
              <a:t>Key difference: </a:t>
            </a:r>
            <a:r>
              <a:rPr lang="en-GB" sz="1300"/>
              <a:t>While </a:t>
            </a:r>
            <a:r>
              <a:rPr b="1" lang="en-GB" sz="1300"/>
              <a:t>6AM-12PM </a:t>
            </a:r>
            <a:r>
              <a:rPr lang="en-GB" sz="1300"/>
              <a:t>is members second preferred time zone, casual riders second preferred time zone is </a:t>
            </a:r>
            <a:r>
              <a:rPr b="1" lang="en-GB" sz="1300"/>
              <a:t>6PM-12PM.</a:t>
            </a:r>
            <a:endParaRPr b="1" sz="13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4"/>
          <p:cNvSpPr txBox="1"/>
          <p:nvPr>
            <p:ph type="title"/>
          </p:nvPr>
        </p:nvSpPr>
        <p:spPr>
          <a:xfrm>
            <a:off x="2694450" y="241575"/>
            <a:ext cx="3755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</a:rPr>
              <a:t>Daily Timezone Analysis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208" name="Google Shape;208;p24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4"/>
          <p:cNvSpPr txBox="1"/>
          <p:nvPr>
            <p:ph idx="1" type="body"/>
          </p:nvPr>
        </p:nvSpPr>
        <p:spPr>
          <a:xfrm>
            <a:off x="148500" y="940850"/>
            <a:ext cx="32904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lang="en-GB" sz="1300"/>
              <a:t>Member </a:t>
            </a:r>
            <a:r>
              <a:rPr lang="en-GB" sz="1300"/>
              <a:t>average ride length is partially consistent.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lang="en-GB" sz="1300"/>
              <a:t>Casual riders journeys between 6AM-12PM and 12PM-6PM are the longests (+20 minutes).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1300"/>
              <a:buChar char="●"/>
            </a:pPr>
            <a:r>
              <a:rPr b="1" lang="en-GB" sz="1300"/>
              <a:t>Key difference: </a:t>
            </a:r>
            <a:r>
              <a:rPr lang="en-GB" sz="1300"/>
              <a:t>casual riders, ride length is significantly more than members in daily basis</a:t>
            </a:r>
            <a:r>
              <a:rPr b="1" lang="en-GB" sz="1300"/>
              <a:t>.</a:t>
            </a:r>
            <a:endParaRPr b="1" sz="1300"/>
          </a:p>
        </p:txBody>
      </p:sp>
      <p:pic>
        <p:nvPicPr>
          <p:cNvPr id="210" name="Google Shape;210;p24" title="Screenshot 2026-03-03 at 23.20.0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900" y="940850"/>
            <a:ext cx="5462449" cy="3946376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/>
              <a:t>Members ride </a:t>
            </a:r>
            <a:r>
              <a:rPr b="1" lang="en-GB" sz="1500"/>
              <a:t>76%</a:t>
            </a:r>
            <a:r>
              <a:rPr lang="en-GB" sz="1500"/>
              <a:t> more frequently than casual riders.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/>
              <a:t>Casual riders’ average ride length is </a:t>
            </a:r>
            <a:r>
              <a:rPr b="1" lang="en-GB" sz="1500"/>
              <a:t>75%</a:t>
            </a:r>
            <a:r>
              <a:rPr lang="en-GB" sz="1500"/>
              <a:t> longer than members.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/>
              <a:t>Both groups show a significant decrease in rides during colder months.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/>
              <a:t>In cold months, members take </a:t>
            </a:r>
            <a:r>
              <a:rPr b="1" lang="en-GB" sz="1500"/>
              <a:t>400%</a:t>
            </a:r>
            <a:r>
              <a:rPr lang="en-GB" sz="1500"/>
              <a:t> more rides than casual riders; in warmer months, the gap drops to </a:t>
            </a:r>
            <a:r>
              <a:rPr b="1" lang="en-GB" sz="1500"/>
              <a:t>37.4%</a:t>
            </a:r>
            <a:r>
              <a:rPr lang="en-GB" sz="1500"/>
              <a:t>.</a:t>
            </a:r>
            <a:endParaRPr sz="15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/>
              <a:t>Average ride length difference is </a:t>
            </a:r>
            <a:r>
              <a:rPr b="1" lang="en-GB" sz="1500"/>
              <a:t>18%</a:t>
            </a:r>
            <a:r>
              <a:rPr lang="en-GB" sz="1500"/>
              <a:t> in January (cold) and rises to </a:t>
            </a:r>
            <a:r>
              <a:rPr b="1" lang="en-GB" sz="1500"/>
              <a:t>77%</a:t>
            </a:r>
            <a:r>
              <a:rPr lang="en-GB" sz="1500"/>
              <a:t> in May (warm), with casual riders riding longer.</a:t>
            </a:r>
            <a:endParaRPr sz="1500"/>
          </a:p>
        </p:txBody>
      </p:sp>
      <p:sp>
        <p:nvSpPr>
          <p:cNvPr id="216" name="Google Shape;216;p25"/>
          <p:cNvSpPr txBox="1"/>
          <p:nvPr>
            <p:ph type="title"/>
          </p:nvPr>
        </p:nvSpPr>
        <p:spPr>
          <a:xfrm>
            <a:off x="2749950" y="290850"/>
            <a:ext cx="3644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Part 1: Key Differences</a:t>
            </a:r>
            <a:endParaRPr>
              <a:solidFill>
                <a:srgbClr val="4FA62A"/>
              </a:solidFill>
            </a:endParaRPr>
          </a:p>
        </p:txBody>
      </p:sp>
      <p:sp>
        <p:nvSpPr>
          <p:cNvPr id="217" name="Google Shape;217;p25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"/>
          <p:cNvSpPr txBox="1"/>
          <p:nvPr>
            <p:ph idx="1" type="body"/>
          </p:nvPr>
        </p:nvSpPr>
        <p:spPr>
          <a:xfrm>
            <a:off x="311700" y="877025"/>
            <a:ext cx="8668200" cy="39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/>
          </a:p>
          <a:p>
            <a:pPr indent="-321627" lvl="0" marL="457200" rtl="0" algn="l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4507"/>
              <a:t>Casual riders’ number of rides is significantly higher on weekends, while members ride significantly more on weekdays.</a:t>
            </a:r>
            <a:endParaRPr sz="4507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7"/>
          </a:p>
          <a:p>
            <a:pPr indent="-321627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4507"/>
              <a:t>The ride frequency gap between members and casual riders is </a:t>
            </a:r>
            <a:r>
              <a:rPr b="1" lang="en-GB" sz="4507"/>
              <a:t>133%</a:t>
            </a:r>
            <a:r>
              <a:rPr lang="en-GB" sz="4507"/>
              <a:t> on weekdays, but narrows to </a:t>
            </a:r>
            <a:r>
              <a:rPr b="1" lang="en-GB" sz="4507"/>
              <a:t>15%</a:t>
            </a:r>
            <a:r>
              <a:rPr lang="en-GB" sz="4507"/>
              <a:t> on weekends.</a:t>
            </a:r>
            <a:endParaRPr sz="4507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7"/>
          </a:p>
          <a:p>
            <a:pPr indent="-321627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4507"/>
              <a:t>Casual riders’ average ride length exceeds </a:t>
            </a:r>
            <a:r>
              <a:rPr b="1" lang="en-GB" sz="4507"/>
              <a:t>24</a:t>
            </a:r>
            <a:r>
              <a:rPr lang="en-GB" sz="4507"/>
              <a:t> minutes on weekends, which is </a:t>
            </a:r>
            <a:r>
              <a:rPr b="1" lang="en-GB" sz="4507"/>
              <a:t>70%</a:t>
            </a:r>
            <a:r>
              <a:rPr lang="en-GB" sz="4507"/>
              <a:t> longer than members (compared to </a:t>
            </a:r>
            <a:r>
              <a:rPr b="1" lang="en-GB" sz="4507"/>
              <a:t>50%</a:t>
            </a:r>
            <a:r>
              <a:rPr lang="en-GB" sz="4507"/>
              <a:t> longer on weekdays).</a:t>
            </a:r>
            <a:endParaRPr sz="4507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7"/>
          </a:p>
          <a:p>
            <a:pPr indent="-321627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4507"/>
              <a:t>For both groups, ride frequency peaks between </a:t>
            </a:r>
            <a:r>
              <a:rPr b="1" lang="en-GB" sz="4507"/>
              <a:t>12 PM – 6 PM</a:t>
            </a:r>
            <a:r>
              <a:rPr lang="en-GB" sz="4507"/>
              <a:t>. The second-highest period is </a:t>
            </a:r>
            <a:r>
              <a:rPr b="1" lang="en-GB" sz="4507"/>
              <a:t>6</a:t>
            </a:r>
            <a:r>
              <a:rPr lang="en-GB" sz="4507"/>
              <a:t> </a:t>
            </a:r>
            <a:r>
              <a:rPr b="1" lang="en-GB" sz="4507"/>
              <a:t>AM – 12 PM</a:t>
            </a:r>
            <a:r>
              <a:rPr lang="en-GB" sz="4507"/>
              <a:t> for members and </a:t>
            </a:r>
            <a:r>
              <a:rPr b="1" lang="en-GB" sz="4507"/>
              <a:t>6 PM – 12 AM</a:t>
            </a:r>
            <a:r>
              <a:rPr lang="en-GB" sz="4507"/>
              <a:t> for casual riders.</a:t>
            </a:r>
            <a:endParaRPr sz="4507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7"/>
          </a:p>
          <a:p>
            <a:pPr indent="-321627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4507"/>
              <a:t>On a daily basis, casual riders consistently have a longer average ride duration than members.</a:t>
            </a:r>
            <a:endParaRPr sz="4507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6"/>
          <p:cNvSpPr txBox="1"/>
          <p:nvPr>
            <p:ph type="title"/>
          </p:nvPr>
        </p:nvSpPr>
        <p:spPr>
          <a:xfrm>
            <a:off x="2732900" y="304325"/>
            <a:ext cx="3524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</a:rPr>
              <a:t>Part 2: </a:t>
            </a:r>
            <a:r>
              <a:rPr lang="en-GB">
                <a:solidFill>
                  <a:schemeClr val="accent5"/>
                </a:solidFill>
              </a:rPr>
              <a:t>Key Differences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224" name="Google Shape;224;p26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7"/>
          <p:cNvSpPr txBox="1"/>
          <p:nvPr>
            <p:ph idx="1" type="body"/>
          </p:nvPr>
        </p:nvSpPr>
        <p:spPr>
          <a:xfrm>
            <a:off x="311700" y="1152475"/>
            <a:ext cx="8520600" cy="125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770"/>
              <a:buNone/>
            </a:pPr>
            <a:r>
              <a:rPr lang="en-GB" sz="1555"/>
              <a:t>Casual riders demonstrate peak usage during warmer months and weekends, and their average ride length exceeds that of members. This suggests that casual riders are primarily leisure-oriented, whereas members likely use the service for more routine or utilitarian purposes, such as commuting.</a:t>
            </a:r>
            <a:endParaRPr sz="200"/>
          </a:p>
        </p:txBody>
      </p:sp>
      <p:sp>
        <p:nvSpPr>
          <p:cNvPr id="230" name="Google Shape;230;p27"/>
          <p:cNvSpPr txBox="1"/>
          <p:nvPr>
            <p:ph type="title"/>
          </p:nvPr>
        </p:nvSpPr>
        <p:spPr>
          <a:xfrm>
            <a:off x="3127500" y="295800"/>
            <a:ext cx="2889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674EA7"/>
                </a:solidFill>
              </a:rPr>
              <a:t>Recommendations</a:t>
            </a:r>
            <a:endParaRPr>
              <a:solidFill>
                <a:srgbClr val="674EA7"/>
              </a:solidFill>
            </a:endParaRPr>
          </a:p>
        </p:txBody>
      </p:sp>
      <p:sp>
        <p:nvSpPr>
          <p:cNvPr id="231" name="Google Shape;231;p27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674EA7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51C75"/>
              </a:solidFill>
            </a:endParaRPr>
          </a:p>
        </p:txBody>
      </p:sp>
      <p:sp>
        <p:nvSpPr>
          <p:cNvPr id="232" name="Google Shape;232;p27"/>
          <p:cNvSpPr txBox="1"/>
          <p:nvPr>
            <p:ph idx="1" type="body"/>
          </p:nvPr>
        </p:nvSpPr>
        <p:spPr>
          <a:xfrm>
            <a:off x="455575" y="2494850"/>
            <a:ext cx="8520600" cy="21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55"/>
          </a:p>
          <a:p>
            <a:pPr indent="-321016" lvl="0" marL="457200" rtl="0" algn="l">
              <a:spcBef>
                <a:spcPts val="1200"/>
              </a:spcBef>
              <a:spcAft>
                <a:spcPts val="0"/>
              </a:spcAft>
              <a:buClr>
                <a:srgbClr val="674EA7"/>
              </a:buClr>
              <a:buSzPts val="1455"/>
              <a:buChar char="●"/>
            </a:pPr>
            <a:r>
              <a:rPr b="1" lang="en-GB" sz="1455"/>
              <a:t>Best Months for Campaigns:</a:t>
            </a:r>
            <a:r>
              <a:rPr lang="en-GB" sz="1455"/>
              <a:t> April, May, June, July, August, and September</a:t>
            </a:r>
            <a:endParaRPr sz="1455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55"/>
          </a:p>
          <a:p>
            <a:pPr indent="-321016" lvl="0" marL="457200" rtl="0" algn="l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1455"/>
              <a:buChar char="●"/>
            </a:pPr>
            <a:r>
              <a:rPr b="1" lang="en-GB" sz="1455"/>
              <a:t>Best Days: </a:t>
            </a:r>
            <a:r>
              <a:rPr lang="en-GB" sz="1455"/>
              <a:t>Friday, Saturday, and Sunday</a:t>
            </a:r>
            <a:endParaRPr sz="1455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55"/>
          </a:p>
          <a:p>
            <a:pPr indent="-321016" lvl="0" marL="457200" rtl="0" algn="l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1455"/>
              <a:buChar char="●"/>
            </a:pPr>
            <a:r>
              <a:rPr b="1" lang="en-GB" sz="1455"/>
              <a:t>Best Timeframe:</a:t>
            </a:r>
            <a:r>
              <a:rPr lang="en-GB" sz="1455"/>
              <a:t> 9:00 AM – 9:00 PM</a:t>
            </a:r>
            <a:endParaRPr sz="1455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55"/>
          </a:p>
          <a:p>
            <a:pPr indent="-321016" lvl="0" marL="457200" rtl="0" algn="l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1455"/>
              <a:buChar char="●"/>
            </a:pPr>
            <a:r>
              <a:rPr b="1" lang="en-GB" sz="1455"/>
              <a:t>Primary Target Segment:</a:t>
            </a:r>
            <a:r>
              <a:rPr lang="en-GB" sz="1455"/>
              <a:t> Leisure-oriented riders</a:t>
            </a:r>
            <a:endParaRPr sz="1455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8"/>
          <p:cNvSpPr txBox="1"/>
          <p:nvPr>
            <p:ph idx="4294967295" type="ctrTitle"/>
          </p:nvPr>
        </p:nvSpPr>
        <p:spPr>
          <a:xfrm>
            <a:off x="1978950" y="1845450"/>
            <a:ext cx="5186100" cy="14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900">
                <a:solidFill>
                  <a:schemeClr val="accent1"/>
                </a:solidFill>
              </a:rPr>
              <a:t>Thank You</a:t>
            </a:r>
            <a:endParaRPr sz="7800">
              <a:solidFill>
                <a:schemeClr val="accent1"/>
              </a:solidFill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116700" y="1205775"/>
            <a:ext cx="5838600" cy="107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300">
                <a:solidFill>
                  <a:schemeClr val="accent1"/>
                </a:solidFill>
              </a:rPr>
              <a:t>Project Objective</a:t>
            </a:r>
            <a:endParaRPr sz="6200">
              <a:solidFill>
                <a:schemeClr val="accent1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436975" y="2810975"/>
            <a:ext cx="7355100" cy="102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1679"/>
              <a:t>To identify how annual members use Cyclistic bicycles differently from casual riders in order to support the marketing team in developing targeted strategies to convert casual riders into annual members.</a:t>
            </a:r>
            <a:endParaRPr sz="1679"/>
          </a:p>
        </p:txBody>
      </p:sp>
      <p:sp>
        <p:nvSpPr>
          <p:cNvPr id="63" name="Google Shape;63;p14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idx="4294967295" type="title"/>
          </p:nvPr>
        </p:nvSpPr>
        <p:spPr>
          <a:xfrm>
            <a:off x="3277500" y="209025"/>
            <a:ext cx="2589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1"/>
                </a:solidFill>
              </a:rPr>
              <a:t>Analysis Method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69" name="Google Shape;69;p15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>
            <p:ph idx="4294967295" type="title"/>
          </p:nvPr>
        </p:nvSpPr>
        <p:spPr>
          <a:xfrm>
            <a:off x="1895902" y="781725"/>
            <a:ext cx="1291500" cy="690300"/>
          </a:xfrm>
          <a:prstGeom prst="rect">
            <a:avLst/>
          </a:prstGeom>
        </p:spPr>
        <p:txBody>
          <a:bodyPr anchorCtr="0" anchor="t" bIns="110225" lIns="110225" spcFirstLastPara="1" rIns="110225" wrap="square" tIns="1102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75">
                <a:solidFill>
                  <a:srgbClr val="4FA62A"/>
                </a:solidFill>
              </a:rPr>
              <a:t>Part 1</a:t>
            </a:r>
            <a:endParaRPr sz="3375">
              <a:solidFill>
                <a:srgbClr val="4FA62A"/>
              </a:solidFill>
            </a:endParaRPr>
          </a:p>
        </p:txBody>
      </p:sp>
      <p:sp>
        <p:nvSpPr>
          <p:cNvPr id="71" name="Google Shape;71;p15"/>
          <p:cNvSpPr txBox="1"/>
          <p:nvPr>
            <p:ph idx="4294967295" type="title"/>
          </p:nvPr>
        </p:nvSpPr>
        <p:spPr>
          <a:xfrm>
            <a:off x="5879057" y="780425"/>
            <a:ext cx="1341000" cy="716700"/>
          </a:xfrm>
          <a:prstGeom prst="rect">
            <a:avLst/>
          </a:prstGeom>
        </p:spPr>
        <p:txBody>
          <a:bodyPr anchorCtr="0" anchor="t" bIns="114425" lIns="114425" spcFirstLastPara="1" rIns="114425" wrap="square" tIns="114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4">
                <a:solidFill>
                  <a:schemeClr val="accent5"/>
                </a:solidFill>
              </a:rPr>
              <a:t>Part 2</a:t>
            </a:r>
            <a:endParaRPr sz="3504">
              <a:solidFill>
                <a:schemeClr val="accent5"/>
              </a:solidFill>
            </a:endParaRPr>
          </a:p>
        </p:txBody>
      </p:sp>
      <p:sp>
        <p:nvSpPr>
          <p:cNvPr id="72" name="Google Shape;72;p15"/>
          <p:cNvSpPr/>
          <p:nvPr/>
        </p:nvSpPr>
        <p:spPr>
          <a:xfrm>
            <a:off x="2397547" y="1472166"/>
            <a:ext cx="288300" cy="422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147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225" lIns="110225" spcFirstLastPara="1" rIns="110225" wrap="square" tIns="1102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</p:txBody>
      </p:sp>
      <p:sp>
        <p:nvSpPr>
          <p:cNvPr id="73" name="Google Shape;73;p15"/>
          <p:cNvSpPr/>
          <p:nvPr/>
        </p:nvSpPr>
        <p:spPr>
          <a:xfrm>
            <a:off x="6399835" y="1497199"/>
            <a:ext cx="299100" cy="43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19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425" lIns="114425" spcFirstLastPara="1" rIns="114425" wrap="square" tIns="114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52"/>
          </a:p>
        </p:txBody>
      </p:sp>
      <p:sp>
        <p:nvSpPr>
          <p:cNvPr id="74" name="Google Shape;74;p15"/>
          <p:cNvSpPr txBox="1"/>
          <p:nvPr>
            <p:ph idx="4294967295" type="title"/>
          </p:nvPr>
        </p:nvSpPr>
        <p:spPr>
          <a:xfrm>
            <a:off x="1977822" y="1994668"/>
            <a:ext cx="1127700" cy="690300"/>
          </a:xfrm>
          <a:prstGeom prst="rect">
            <a:avLst/>
          </a:prstGeom>
        </p:spPr>
        <p:txBody>
          <a:bodyPr anchorCtr="0" anchor="t" bIns="110225" lIns="110225" spcFirstLastPara="1" rIns="110225" wrap="square" tIns="1102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11">
                <a:solidFill>
                  <a:srgbClr val="4FA62A"/>
                </a:solidFill>
              </a:rPr>
              <a:t>Yearly</a:t>
            </a:r>
            <a:endParaRPr sz="2411">
              <a:solidFill>
                <a:srgbClr val="4FA62A"/>
              </a:solidFill>
            </a:endParaRPr>
          </a:p>
        </p:txBody>
      </p:sp>
      <p:sp>
        <p:nvSpPr>
          <p:cNvPr id="75" name="Google Shape;75;p15"/>
          <p:cNvSpPr txBox="1"/>
          <p:nvPr>
            <p:ph idx="4294967295" type="title"/>
          </p:nvPr>
        </p:nvSpPr>
        <p:spPr>
          <a:xfrm>
            <a:off x="1748700" y="3095551"/>
            <a:ext cx="1586100" cy="690300"/>
          </a:xfrm>
          <a:prstGeom prst="rect">
            <a:avLst/>
          </a:prstGeom>
        </p:spPr>
        <p:txBody>
          <a:bodyPr anchorCtr="0" anchor="t" bIns="110225" lIns="110225" spcFirstLastPara="1" rIns="110225" wrap="square" tIns="1102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11">
                <a:solidFill>
                  <a:srgbClr val="4FA62A"/>
                </a:solidFill>
              </a:rPr>
              <a:t>Seasonal</a:t>
            </a:r>
            <a:endParaRPr sz="2411">
              <a:solidFill>
                <a:srgbClr val="4FA62A"/>
              </a:solidFill>
            </a:endParaRPr>
          </a:p>
        </p:txBody>
      </p:sp>
      <p:sp>
        <p:nvSpPr>
          <p:cNvPr id="76" name="Google Shape;76;p15"/>
          <p:cNvSpPr txBox="1"/>
          <p:nvPr>
            <p:ph idx="4294967295" type="title"/>
          </p:nvPr>
        </p:nvSpPr>
        <p:spPr>
          <a:xfrm>
            <a:off x="1854129" y="4196434"/>
            <a:ext cx="1375200" cy="690300"/>
          </a:xfrm>
          <a:prstGeom prst="rect">
            <a:avLst/>
          </a:prstGeom>
        </p:spPr>
        <p:txBody>
          <a:bodyPr anchorCtr="0" anchor="t" bIns="110225" lIns="110225" spcFirstLastPara="1" rIns="110225" wrap="square" tIns="1102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11">
                <a:solidFill>
                  <a:srgbClr val="4FA62A"/>
                </a:solidFill>
              </a:rPr>
              <a:t>Monthly</a:t>
            </a:r>
            <a:endParaRPr sz="2411">
              <a:solidFill>
                <a:srgbClr val="4FA62A"/>
              </a:solidFill>
            </a:endParaRPr>
          </a:p>
        </p:txBody>
      </p:sp>
      <p:sp>
        <p:nvSpPr>
          <p:cNvPr id="77" name="Google Shape;77;p15"/>
          <p:cNvSpPr txBox="1"/>
          <p:nvPr>
            <p:ph idx="4294967295" type="title"/>
          </p:nvPr>
        </p:nvSpPr>
        <p:spPr>
          <a:xfrm>
            <a:off x="5726241" y="2039630"/>
            <a:ext cx="1646700" cy="716700"/>
          </a:xfrm>
          <a:prstGeom prst="rect">
            <a:avLst/>
          </a:prstGeom>
        </p:spPr>
        <p:txBody>
          <a:bodyPr anchorCtr="0" anchor="t" bIns="114425" lIns="114425" spcFirstLastPara="1" rIns="114425" wrap="square" tIns="114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3">
                <a:solidFill>
                  <a:schemeClr val="accent5"/>
                </a:solidFill>
              </a:rPr>
              <a:t>Weekday</a:t>
            </a:r>
            <a:endParaRPr sz="2503">
              <a:solidFill>
                <a:schemeClr val="accent5"/>
              </a:solidFill>
            </a:endParaRPr>
          </a:p>
        </p:txBody>
      </p:sp>
      <p:sp>
        <p:nvSpPr>
          <p:cNvPr id="78" name="Google Shape;78;p15"/>
          <p:cNvSpPr txBox="1"/>
          <p:nvPr>
            <p:ph idx="4294967295" type="title"/>
          </p:nvPr>
        </p:nvSpPr>
        <p:spPr>
          <a:xfrm>
            <a:off x="5703900" y="3182501"/>
            <a:ext cx="1691400" cy="716700"/>
          </a:xfrm>
          <a:prstGeom prst="rect">
            <a:avLst/>
          </a:prstGeom>
        </p:spPr>
        <p:txBody>
          <a:bodyPr anchorCtr="0" anchor="t" bIns="114425" lIns="114425" spcFirstLastPara="1" rIns="114425" wrap="square" tIns="114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3">
                <a:solidFill>
                  <a:schemeClr val="accent5"/>
                </a:solidFill>
              </a:rPr>
              <a:t>Timezone</a:t>
            </a:r>
            <a:endParaRPr sz="2503">
              <a:solidFill>
                <a:schemeClr val="accent5"/>
              </a:solidFill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2397547" y="3785992"/>
            <a:ext cx="288300" cy="422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147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225" lIns="110225" spcFirstLastPara="1" rIns="110225" wrap="square" tIns="1102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</p:txBody>
      </p:sp>
      <p:sp>
        <p:nvSpPr>
          <p:cNvPr id="80" name="Google Shape;80;p15"/>
          <p:cNvSpPr/>
          <p:nvPr/>
        </p:nvSpPr>
        <p:spPr>
          <a:xfrm>
            <a:off x="2397547" y="2685108"/>
            <a:ext cx="288300" cy="4224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147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0225" lIns="110225" spcFirstLastPara="1" rIns="110225" wrap="square" tIns="1102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87"/>
          </a:p>
        </p:txBody>
      </p:sp>
      <p:sp>
        <p:nvSpPr>
          <p:cNvPr id="81" name="Google Shape;81;p15"/>
          <p:cNvSpPr/>
          <p:nvPr/>
        </p:nvSpPr>
        <p:spPr>
          <a:xfrm>
            <a:off x="6399835" y="2756404"/>
            <a:ext cx="299100" cy="4386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119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4425" lIns="114425" spcFirstLastPara="1" rIns="114425" wrap="square" tIns="114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52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311700" y="445025"/>
            <a:ext cx="2764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Yearly Analysis</a:t>
            </a:r>
            <a:endParaRPr>
              <a:solidFill>
                <a:srgbClr val="4FA62A"/>
              </a:solidFill>
            </a:endParaRPr>
          </a:p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>
            <a:off x="311700" y="1152475"/>
            <a:ext cx="486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b="1" lang="en-GB" sz="1600"/>
              <a:t>+3.6</a:t>
            </a:r>
            <a:r>
              <a:rPr lang="en-GB" sz="1600"/>
              <a:t> </a:t>
            </a:r>
            <a:r>
              <a:rPr lang="en-GB" sz="1600"/>
              <a:t>Million member rides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b="1" lang="en-GB" sz="1600"/>
              <a:t>+2</a:t>
            </a:r>
            <a:r>
              <a:rPr lang="en-GB" sz="1600"/>
              <a:t> Million casual rides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b="1" lang="en-GB" sz="1600"/>
              <a:t>+76%</a:t>
            </a:r>
            <a:r>
              <a:rPr lang="en-GB" sz="1600"/>
              <a:t> more rides by members</a:t>
            </a:r>
            <a:endParaRPr sz="1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lang="en-GB" sz="1600"/>
              <a:t>AVG member ride duration: </a:t>
            </a:r>
            <a:r>
              <a:rPr b="1" lang="en-GB" sz="1600"/>
              <a:t>+12 </a:t>
            </a:r>
            <a:r>
              <a:rPr lang="en-GB" sz="1600"/>
              <a:t>minutes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lang="en-GB" sz="1600"/>
              <a:t>AVG casual ride duration: </a:t>
            </a:r>
            <a:r>
              <a:rPr b="1" lang="en-GB" sz="1600"/>
              <a:t>+21</a:t>
            </a:r>
            <a:r>
              <a:rPr lang="en-GB" sz="1600"/>
              <a:t> minutes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600"/>
              <a:buChar char="●"/>
            </a:pPr>
            <a:r>
              <a:rPr lang="en-GB" sz="1600"/>
              <a:t>Casual riders ride length is almost </a:t>
            </a:r>
            <a:r>
              <a:rPr b="1" lang="en-GB" sz="1600"/>
              <a:t>+75%</a:t>
            </a:r>
            <a:r>
              <a:rPr lang="en-GB" sz="1600"/>
              <a:t> more than members</a:t>
            </a:r>
            <a:endParaRPr sz="1600"/>
          </a:p>
        </p:txBody>
      </p:sp>
      <p:pic>
        <p:nvPicPr>
          <p:cNvPr id="88" name="Google Shape;88;p16" title="Screenshot 2026-03-03 at 18.22.4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0300" y="2627175"/>
            <a:ext cx="3729926" cy="2320751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9" name="Google Shape;89;p16" title="Screenshot 2026-03-03 at 18.23.37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40300" y="175700"/>
            <a:ext cx="3729925" cy="2310191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0" name="Google Shape;90;p16"/>
          <p:cNvSpPr/>
          <p:nvPr/>
        </p:nvSpPr>
        <p:spPr>
          <a:xfrm>
            <a:off x="0" y="1110300"/>
            <a:ext cx="116700" cy="29229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2998800" y="209025"/>
            <a:ext cx="335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Seasonal Analysis</a:t>
            </a:r>
            <a:endParaRPr>
              <a:solidFill>
                <a:srgbClr val="4FA62A"/>
              </a:solidFill>
            </a:endParaRPr>
          </a:p>
        </p:txBody>
      </p:sp>
      <p:pic>
        <p:nvPicPr>
          <p:cNvPr id="96" name="Google Shape;96;p17" title="Screenshot 2026-03-03 at 19.03.39.png"/>
          <p:cNvPicPr preferRelativeResize="0"/>
          <p:nvPr/>
        </p:nvPicPr>
        <p:blipFill rotWithShape="1">
          <a:blip r:embed="rId3">
            <a:alphaModFix/>
          </a:blip>
          <a:srcRect b="2797" l="-9335" r="-5767" t="-17898"/>
          <a:stretch/>
        </p:blipFill>
        <p:spPr>
          <a:xfrm>
            <a:off x="4709925" y="2407988"/>
            <a:ext cx="4205079" cy="2586125"/>
          </a:xfrm>
          <a:prstGeom prst="rect">
            <a:avLst/>
          </a:prstGeom>
          <a:noFill/>
          <a:ln cap="flat" cmpd="sng" w="952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7" name="Google Shape;97;p17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7"/>
          <p:cNvSpPr txBox="1"/>
          <p:nvPr/>
        </p:nvSpPr>
        <p:spPr>
          <a:xfrm>
            <a:off x="5701256" y="915095"/>
            <a:ext cx="12813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900" lIns="67900" spcFirstLastPara="1" rIns="67900" wrap="square" tIns="67900">
            <a:spAutoFit/>
          </a:bodyPr>
          <a:lstStyle/>
          <a:p>
            <a:pPr indent="0" lvl="0" marL="339575" rtl="0" algn="l">
              <a:lnSpc>
                <a:spcPct val="150000"/>
              </a:lnSpc>
              <a:spcBef>
                <a:spcPts val="0"/>
              </a:spcBef>
              <a:spcAft>
                <a:spcPts val="891"/>
              </a:spcAft>
              <a:buNone/>
            </a:pPr>
            <a:r>
              <a:t/>
            </a:r>
            <a:endParaRPr sz="1039"/>
          </a:p>
        </p:txBody>
      </p:sp>
      <p:sp>
        <p:nvSpPr>
          <p:cNvPr id="99" name="Google Shape;99;p17"/>
          <p:cNvSpPr/>
          <p:nvPr/>
        </p:nvSpPr>
        <p:spPr>
          <a:xfrm>
            <a:off x="5798533" y="88480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Winter</a:t>
            </a:r>
            <a:endParaRPr sz="1039"/>
          </a:p>
        </p:txBody>
      </p:sp>
      <p:sp>
        <p:nvSpPr>
          <p:cNvPr id="100" name="Google Shape;100;p17"/>
          <p:cNvSpPr/>
          <p:nvPr/>
        </p:nvSpPr>
        <p:spPr>
          <a:xfrm>
            <a:off x="6604115" y="88480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Spring</a:t>
            </a:r>
            <a:endParaRPr sz="1039"/>
          </a:p>
        </p:txBody>
      </p:sp>
      <p:sp>
        <p:nvSpPr>
          <p:cNvPr id="101" name="Google Shape;101;p17"/>
          <p:cNvSpPr/>
          <p:nvPr/>
        </p:nvSpPr>
        <p:spPr>
          <a:xfrm>
            <a:off x="7397006" y="884800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Summer</a:t>
            </a:r>
            <a:endParaRPr sz="1039"/>
          </a:p>
        </p:txBody>
      </p:sp>
      <p:sp>
        <p:nvSpPr>
          <p:cNvPr id="102" name="Google Shape;102;p17"/>
          <p:cNvSpPr/>
          <p:nvPr/>
        </p:nvSpPr>
        <p:spPr>
          <a:xfrm>
            <a:off x="8189896" y="88480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Autumn</a:t>
            </a:r>
            <a:endParaRPr sz="1039"/>
          </a:p>
        </p:txBody>
      </p:sp>
      <p:sp>
        <p:nvSpPr>
          <p:cNvPr id="103" name="Google Shape;103;p17"/>
          <p:cNvSpPr/>
          <p:nvPr/>
        </p:nvSpPr>
        <p:spPr>
          <a:xfrm>
            <a:off x="6090088" y="121234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04" name="Google Shape;104;p17"/>
          <p:cNvSpPr/>
          <p:nvPr/>
        </p:nvSpPr>
        <p:spPr>
          <a:xfrm>
            <a:off x="6895679" y="121234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05" name="Google Shape;105;p17"/>
          <p:cNvSpPr/>
          <p:nvPr/>
        </p:nvSpPr>
        <p:spPr>
          <a:xfrm>
            <a:off x="7701270" y="121234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06" name="Google Shape;106;p17"/>
          <p:cNvSpPr/>
          <p:nvPr/>
        </p:nvSpPr>
        <p:spPr>
          <a:xfrm>
            <a:off x="8481460" y="1201052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07" name="Google Shape;107;p17"/>
          <p:cNvSpPr txBox="1"/>
          <p:nvPr/>
        </p:nvSpPr>
        <p:spPr>
          <a:xfrm>
            <a:off x="4508375" y="1534750"/>
            <a:ext cx="13971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>
                <a:solidFill>
                  <a:schemeClr val="dk2"/>
                </a:solidFill>
              </a:rPr>
              <a:t>Member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>
                <a:solidFill>
                  <a:schemeClr val="dk2"/>
                </a:solidFill>
              </a:rPr>
              <a:t>Casual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7495396" y="1830850"/>
            <a:ext cx="5283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274E13"/>
                </a:solidFill>
              </a:rPr>
              <a:t>+22</a:t>
            </a:r>
            <a:endParaRPr sz="1300">
              <a:solidFill>
                <a:srgbClr val="274E13"/>
              </a:solidFill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6702525" y="1830850"/>
            <a:ext cx="5283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274E13"/>
                </a:solidFill>
              </a:rPr>
              <a:t>+22</a:t>
            </a:r>
            <a:endParaRPr sz="1300">
              <a:solidFill>
                <a:srgbClr val="274E13"/>
              </a:solidFill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5909650" y="1830850"/>
            <a:ext cx="5283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38761D"/>
                </a:solidFill>
              </a:rPr>
              <a:t>+15</a:t>
            </a:r>
            <a:endParaRPr sz="1300">
              <a:solidFill>
                <a:srgbClr val="38761D"/>
              </a:solidFill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8288275" y="1830850"/>
            <a:ext cx="5283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38761D"/>
                </a:solidFill>
              </a:rPr>
              <a:t>+19</a:t>
            </a:r>
            <a:endParaRPr sz="1300">
              <a:solidFill>
                <a:srgbClr val="38761D"/>
              </a:solidFill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5926625" y="1539900"/>
            <a:ext cx="468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93C47D"/>
                </a:solidFill>
              </a:rPr>
              <a:t>+11</a:t>
            </a:r>
            <a:endParaRPr sz="1300">
              <a:solidFill>
                <a:srgbClr val="93C47D"/>
              </a:solidFill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8288275" y="1517300"/>
            <a:ext cx="468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93C47D"/>
                </a:solidFill>
              </a:rPr>
              <a:t>+11</a:t>
            </a:r>
            <a:endParaRPr sz="1300">
              <a:solidFill>
                <a:srgbClr val="93C47D"/>
              </a:solidFill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6702525" y="1539900"/>
            <a:ext cx="468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6AA84F"/>
                </a:solidFill>
              </a:rPr>
              <a:t>+12</a:t>
            </a:r>
            <a:endParaRPr sz="1300">
              <a:solidFill>
                <a:srgbClr val="6AA84F"/>
              </a:solidFill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7495400" y="1539900"/>
            <a:ext cx="468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6AA84F"/>
                </a:solidFill>
              </a:rPr>
              <a:t>+</a:t>
            </a:r>
            <a:r>
              <a:rPr lang="en-GB" sz="1300">
                <a:solidFill>
                  <a:srgbClr val="6AA84F"/>
                </a:solidFill>
              </a:rPr>
              <a:t>13</a:t>
            </a:r>
            <a:endParaRPr sz="1300">
              <a:solidFill>
                <a:srgbClr val="6AA84F"/>
              </a:solidFill>
            </a:endParaRPr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311700" y="1152475"/>
            <a:ext cx="420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14960" lvl="0" marL="457200" rtl="0" algn="l"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ct val="100000"/>
              <a:buChar char="●"/>
            </a:pPr>
            <a:r>
              <a:rPr b="1" lang="en-GB" sz="1600"/>
              <a:t>Members:  </a:t>
            </a:r>
            <a:r>
              <a:rPr lang="en-GB" sz="1600"/>
              <a:t>ride length in all season are almost same (Between </a:t>
            </a:r>
            <a:r>
              <a:rPr b="1" lang="en-GB" sz="1600"/>
              <a:t>+11</a:t>
            </a:r>
            <a:r>
              <a:rPr lang="en-GB" sz="1600"/>
              <a:t> and </a:t>
            </a:r>
            <a:r>
              <a:rPr b="1" lang="en-GB" sz="1600"/>
              <a:t>+13 </a:t>
            </a:r>
            <a:r>
              <a:rPr lang="en-GB" sz="1600"/>
              <a:t>minutes).</a:t>
            </a:r>
            <a:endParaRPr sz="1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14960" lvl="0" marL="457200" rtl="0" algn="l"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ct val="100000"/>
              <a:buChar char="●"/>
            </a:pPr>
            <a:r>
              <a:rPr b="1" lang="en-GB" sz="1600"/>
              <a:t>Casual riders:</a:t>
            </a:r>
            <a:r>
              <a:rPr lang="en-GB" sz="1600"/>
              <a:t> ride length in spring and summer is </a:t>
            </a:r>
            <a:r>
              <a:rPr b="1" lang="en-GB" sz="1600"/>
              <a:t>+22</a:t>
            </a:r>
            <a:r>
              <a:rPr lang="en-GB" sz="1600"/>
              <a:t> minutes while in winter </a:t>
            </a:r>
            <a:r>
              <a:rPr b="1" lang="en-GB" sz="1600"/>
              <a:t>+19</a:t>
            </a:r>
            <a:r>
              <a:rPr lang="en-GB" sz="1600"/>
              <a:t> and in winter is </a:t>
            </a:r>
            <a:r>
              <a:rPr b="1" lang="en-GB" sz="1600"/>
              <a:t>+19.</a:t>
            </a:r>
            <a:endParaRPr b="1" sz="1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14960" lvl="0" marL="457200" rtl="0" algn="l"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ct val="100000"/>
              <a:buChar char="●"/>
            </a:pPr>
            <a:r>
              <a:rPr b="1" lang="en-GB" sz="1600"/>
              <a:t>Key takeaway:</a:t>
            </a:r>
            <a:r>
              <a:rPr lang="en-GB" sz="1600"/>
              <a:t> Significant ride length reduction in colder seasons by casual riders.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117" name="Google Shape;117;p17"/>
          <p:cNvSpPr txBox="1"/>
          <p:nvPr>
            <p:ph type="title"/>
          </p:nvPr>
        </p:nvSpPr>
        <p:spPr>
          <a:xfrm>
            <a:off x="6395525" y="482325"/>
            <a:ext cx="2099700" cy="3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1220">
                <a:solidFill>
                  <a:srgbClr val="38761D"/>
                </a:solidFill>
              </a:rPr>
              <a:t>Ride duration by season</a:t>
            </a:r>
            <a:endParaRPr sz="1220"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2998800" y="209025"/>
            <a:ext cx="335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Seasonal</a:t>
            </a:r>
            <a:r>
              <a:rPr lang="en-GB">
                <a:solidFill>
                  <a:schemeClr val="accent4"/>
                </a:solidFill>
              </a:rPr>
              <a:t> </a:t>
            </a:r>
            <a:r>
              <a:rPr lang="en-GB">
                <a:solidFill>
                  <a:srgbClr val="4FA62A"/>
                </a:solidFill>
              </a:rPr>
              <a:t>Analysis</a:t>
            </a:r>
            <a:endParaRPr>
              <a:solidFill>
                <a:schemeClr val="accent4"/>
              </a:solidFill>
            </a:endParaRPr>
          </a:p>
        </p:txBody>
      </p:sp>
      <p:pic>
        <p:nvPicPr>
          <p:cNvPr id="123" name="Google Shape;123;p18" title="Screenshot 2026-03-03 at 19.02.4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67475" y="2376500"/>
            <a:ext cx="4205076" cy="2564000"/>
          </a:xfrm>
          <a:prstGeom prst="rect">
            <a:avLst/>
          </a:prstGeom>
          <a:noFill/>
          <a:ln cap="flat" cmpd="sng" w="952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24" name="Google Shape;124;p18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5658781" y="872545"/>
            <a:ext cx="12813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67900" lIns="67900" spcFirstLastPara="1" rIns="67900" wrap="square" tIns="67900">
            <a:spAutoFit/>
          </a:bodyPr>
          <a:lstStyle/>
          <a:p>
            <a:pPr indent="0" lvl="0" marL="339575" rtl="0" algn="l">
              <a:lnSpc>
                <a:spcPct val="150000"/>
              </a:lnSpc>
              <a:spcBef>
                <a:spcPts val="0"/>
              </a:spcBef>
              <a:spcAft>
                <a:spcPts val="891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26" name="Google Shape;126;p18"/>
          <p:cNvSpPr/>
          <p:nvPr/>
        </p:nvSpPr>
        <p:spPr>
          <a:xfrm>
            <a:off x="5756058" y="84225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Winter</a:t>
            </a:r>
            <a:endParaRPr sz="1039"/>
          </a:p>
        </p:txBody>
      </p:sp>
      <p:sp>
        <p:nvSpPr>
          <p:cNvPr id="127" name="Google Shape;127;p18"/>
          <p:cNvSpPr/>
          <p:nvPr/>
        </p:nvSpPr>
        <p:spPr>
          <a:xfrm>
            <a:off x="6561640" y="84225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Spring</a:t>
            </a:r>
            <a:endParaRPr sz="1039"/>
          </a:p>
        </p:txBody>
      </p:sp>
      <p:sp>
        <p:nvSpPr>
          <p:cNvPr id="128" name="Google Shape;128;p18"/>
          <p:cNvSpPr/>
          <p:nvPr/>
        </p:nvSpPr>
        <p:spPr>
          <a:xfrm>
            <a:off x="7354531" y="842250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Summer</a:t>
            </a:r>
            <a:endParaRPr sz="1039"/>
          </a:p>
        </p:txBody>
      </p:sp>
      <p:sp>
        <p:nvSpPr>
          <p:cNvPr id="129" name="Google Shape;129;p18"/>
          <p:cNvSpPr/>
          <p:nvPr/>
        </p:nvSpPr>
        <p:spPr>
          <a:xfrm>
            <a:off x="8147421" y="842259"/>
            <a:ext cx="725100" cy="245100"/>
          </a:xfrm>
          <a:prstGeom prst="rect">
            <a:avLst/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39"/>
              <a:t>Autumn</a:t>
            </a:r>
            <a:endParaRPr sz="1039"/>
          </a:p>
        </p:txBody>
      </p:sp>
      <p:sp>
        <p:nvSpPr>
          <p:cNvPr id="130" name="Google Shape;130;p18"/>
          <p:cNvSpPr/>
          <p:nvPr/>
        </p:nvSpPr>
        <p:spPr>
          <a:xfrm>
            <a:off x="6047613" y="116979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31" name="Google Shape;131;p18"/>
          <p:cNvSpPr/>
          <p:nvPr/>
        </p:nvSpPr>
        <p:spPr>
          <a:xfrm>
            <a:off x="6853204" y="116979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32" name="Google Shape;132;p18"/>
          <p:cNvSpPr/>
          <p:nvPr/>
        </p:nvSpPr>
        <p:spPr>
          <a:xfrm>
            <a:off x="7658795" y="1169791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33" name="Google Shape;133;p18"/>
          <p:cNvSpPr/>
          <p:nvPr/>
        </p:nvSpPr>
        <p:spPr>
          <a:xfrm>
            <a:off x="8438985" y="1158502"/>
            <a:ext cx="142200" cy="245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710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7900" lIns="67900" spcFirstLastPara="1" rIns="67900" wrap="square" tIns="67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9"/>
          </a:p>
        </p:txBody>
      </p:sp>
      <p:sp>
        <p:nvSpPr>
          <p:cNvPr id="134" name="Google Shape;134;p18"/>
          <p:cNvSpPr txBox="1"/>
          <p:nvPr/>
        </p:nvSpPr>
        <p:spPr>
          <a:xfrm>
            <a:off x="4434075" y="1492200"/>
            <a:ext cx="13971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>
                <a:solidFill>
                  <a:schemeClr val="dk2"/>
                </a:solidFill>
              </a:rPr>
              <a:t>Member</a:t>
            </a:r>
            <a:endParaRPr sz="1500">
              <a:solidFill>
                <a:schemeClr val="dk2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500"/>
              <a:buChar char="●"/>
            </a:pPr>
            <a:r>
              <a:rPr lang="en-GB" sz="1500">
                <a:solidFill>
                  <a:schemeClr val="dk2"/>
                </a:solidFill>
              </a:rPr>
              <a:t>Casual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135" name="Google Shape;135;p18"/>
          <p:cNvSpPr txBox="1"/>
          <p:nvPr/>
        </p:nvSpPr>
        <p:spPr>
          <a:xfrm>
            <a:off x="7432875" y="149735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274E13"/>
                </a:solidFill>
              </a:rPr>
              <a:t>35.5%</a:t>
            </a:r>
            <a:endParaRPr sz="1300">
              <a:solidFill>
                <a:srgbClr val="274E13"/>
              </a:solidFill>
            </a:endParaRPr>
          </a:p>
        </p:txBody>
      </p:sp>
      <p:sp>
        <p:nvSpPr>
          <p:cNvPr id="136" name="Google Shape;136;p18"/>
          <p:cNvSpPr txBox="1"/>
          <p:nvPr/>
        </p:nvSpPr>
        <p:spPr>
          <a:xfrm>
            <a:off x="7432875" y="178830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274E13"/>
                </a:solidFill>
              </a:rPr>
              <a:t>45.5%</a:t>
            </a:r>
            <a:endParaRPr sz="1300">
              <a:solidFill>
                <a:srgbClr val="274E13"/>
              </a:solidFill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5831175" y="178830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93C47D"/>
                </a:solidFill>
              </a:rPr>
              <a:t>5.3%</a:t>
            </a:r>
            <a:endParaRPr sz="1300">
              <a:solidFill>
                <a:srgbClr val="93C47D"/>
              </a:solidFill>
            </a:endParaRPr>
          </a:p>
        </p:txBody>
      </p:sp>
      <p:sp>
        <p:nvSpPr>
          <p:cNvPr id="138" name="Google Shape;138;p18"/>
          <p:cNvSpPr txBox="1"/>
          <p:nvPr/>
        </p:nvSpPr>
        <p:spPr>
          <a:xfrm>
            <a:off x="6526500" y="178830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6AA84F"/>
                </a:solidFill>
              </a:rPr>
              <a:t>21.5%</a:t>
            </a:r>
            <a:endParaRPr sz="1300">
              <a:solidFill>
                <a:srgbClr val="6AA84F"/>
              </a:solidFill>
            </a:endParaRPr>
          </a:p>
        </p:txBody>
      </p:sp>
      <p:sp>
        <p:nvSpPr>
          <p:cNvPr id="139" name="Google Shape;139;p18"/>
          <p:cNvSpPr txBox="1"/>
          <p:nvPr/>
        </p:nvSpPr>
        <p:spPr>
          <a:xfrm>
            <a:off x="8228475" y="178830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38761D"/>
                </a:solidFill>
              </a:rPr>
              <a:t>27.7%</a:t>
            </a:r>
            <a:endParaRPr sz="1300">
              <a:solidFill>
                <a:srgbClr val="38761D"/>
              </a:solidFill>
            </a:endParaRPr>
          </a:p>
        </p:txBody>
      </p:sp>
      <p:sp>
        <p:nvSpPr>
          <p:cNvPr id="140" name="Google Shape;140;p18"/>
          <p:cNvSpPr txBox="1"/>
          <p:nvPr/>
        </p:nvSpPr>
        <p:spPr>
          <a:xfrm>
            <a:off x="5756050" y="149735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93C47D"/>
                </a:solidFill>
              </a:rPr>
              <a:t>12.1%</a:t>
            </a:r>
            <a:endParaRPr sz="1300">
              <a:solidFill>
                <a:srgbClr val="93C47D"/>
              </a:solidFill>
            </a:endParaRPr>
          </a:p>
        </p:txBody>
      </p:sp>
      <p:sp>
        <p:nvSpPr>
          <p:cNvPr id="141" name="Google Shape;141;p18"/>
          <p:cNvSpPr txBox="1"/>
          <p:nvPr/>
        </p:nvSpPr>
        <p:spPr>
          <a:xfrm>
            <a:off x="6526500" y="1497350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6AA84F"/>
                </a:solidFill>
              </a:rPr>
              <a:t>24.4%</a:t>
            </a:r>
            <a:endParaRPr sz="1300">
              <a:solidFill>
                <a:srgbClr val="6AA84F"/>
              </a:solidFill>
            </a:endParaRPr>
          </a:p>
        </p:txBody>
      </p:sp>
      <p:sp>
        <p:nvSpPr>
          <p:cNvPr id="142" name="Google Shape;142;p18"/>
          <p:cNvSpPr txBox="1"/>
          <p:nvPr/>
        </p:nvSpPr>
        <p:spPr>
          <a:xfrm>
            <a:off x="8228475" y="1539475"/>
            <a:ext cx="7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rgbClr val="38761D"/>
                </a:solidFill>
              </a:rPr>
              <a:t>28%</a:t>
            </a:r>
            <a:endParaRPr sz="1300">
              <a:solidFill>
                <a:srgbClr val="38761D"/>
              </a:solidFill>
            </a:endParaRPr>
          </a:p>
        </p:txBody>
      </p:sp>
      <p:sp>
        <p:nvSpPr>
          <p:cNvPr id="143" name="Google Shape;143;p18"/>
          <p:cNvSpPr txBox="1"/>
          <p:nvPr>
            <p:ph type="title"/>
          </p:nvPr>
        </p:nvSpPr>
        <p:spPr>
          <a:xfrm>
            <a:off x="6269925" y="411500"/>
            <a:ext cx="2099700" cy="3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1220">
                <a:solidFill>
                  <a:srgbClr val="38761D"/>
                </a:solidFill>
              </a:rPr>
              <a:t>Ride percentage by season</a:t>
            </a:r>
            <a:endParaRPr sz="1220">
              <a:solidFill>
                <a:srgbClr val="38761D"/>
              </a:solidFill>
            </a:endParaRPr>
          </a:p>
        </p:txBody>
      </p:sp>
      <p:sp>
        <p:nvSpPr>
          <p:cNvPr id="144" name="Google Shape;144;p18"/>
          <p:cNvSpPr txBox="1"/>
          <p:nvPr>
            <p:ph idx="1" type="body"/>
          </p:nvPr>
        </p:nvSpPr>
        <p:spPr>
          <a:xfrm>
            <a:off x="265200" y="1087350"/>
            <a:ext cx="3964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In warmer seasons number of rides based on percentage is higher in both casuals and members.</a:t>
            </a:r>
            <a:endParaRPr sz="1300"/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For both members and casual riders summer is most favorite season.</a:t>
            </a:r>
            <a:endParaRPr sz="1300"/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b="1" lang="en-GB" sz="1300"/>
              <a:t>Key difference: +12%</a:t>
            </a:r>
            <a:r>
              <a:rPr lang="en-GB" sz="1300"/>
              <a:t> of members from total member rides used bicycles in winter while this amount is </a:t>
            </a:r>
            <a:r>
              <a:rPr b="1" lang="en-GB" sz="1300"/>
              <a:t>+5%</a:t>
            </a:r>
            <a:r>
              <a:rPr lang="en-GB" sz="1300"/>
              <a:t> for casual riders.</a:t>
            </a:r>
            <a:endParaRPr sz="1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9"/>
          <p:cNvSpPr txBox="1"/>
          <p:nvPr>
            <p:ph type="title"/>
          </p:nvPr>
        </p:nvSpPr>
        <p:spPr>
          <a:xfrm>
            <a:off x="3207300" y="230250"/>
            <a:ext cx="2729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Monthly Analysis</a:t>
            </a:r>
            <a:endParaRPr>
              <a:solidFill>
                <a:srgbClr val="4FA62A"/>
              </a:solidFill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1" name="Google Shape;151;p19" title="Screenshot 2026-03-03 at 20.43.5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800" y="940850"/>
            <a:ext cx="5503173" cy="3903700"/>
          </a:xfrm>
          <a:prstGeom prst="rect">
            <a:avLst/>
          </a:prstGeom>
          <a:noFill/>
          <a:ln cap="flat" cmpd="sng" w="952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</p:pic>
      <p:cxnSp>
        <p:nvCxnSpPr>
          <p:cNvPr id="152" name="Google Shape;152;p19"/>
          <p:cNvCxnSpPr/>
          <p:nvPr/>
        </p:nvCxnSpPr>
        <p:spPr>
          <a:xfrm>
            <a:off x="6863275" y="1898800"/>
            <a:ext cx="0" cy="6156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3" name="Google Shape;153;p19"/>
          <p:cNvCxnSpPr/>
          <p:nvPr/>
        </p:nvCxnSpPr>
        <p:spPr>
          <a:xfrm rot="10800000">
            <a:off x="6757325" y="1866875"/>
            <a:ext cx="10500" cy="24081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4" name="Google Shape;154;p19"/>
          <p:cNvCxnSpPr/>
          <p:nvPr/>
        </p:nvCxnSpPr>
        <p:spPr>
          <a:xfrm flipH="1">
            <a:off x="4480225" y="3309650"/>
            <a:ext cx="6900" cy="6726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5" name="Google Shape;155;p19"/>
          <p:cNvCxnSpPr/>
          <p:nvPr/>
        </p:nvCxnSpPr>
        <p:spPr>
          <a:xfrm rot="10800000">
            <a:off x="4359825" y="3988475"/>
            <a:ext cx="3900" cy="2865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6" name="Google Shape;156;p19"/>
          <p:cNvSpPr txBox="1"/>
          <p:nvPr/>
        </p:nvSpPr>
        <p:spPr>
          <a:xfrm>
            <a:off x="3811075" y="2771600"/>
            <a:ext cx="1345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Member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+400% more rides</a:t>
            </a:r>
            <a:endParaRPr sz="1000">
              <a:solidFill>
                <a:srgbClr val="19C419"/>
              </a:solidFill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6583625" y="1300125"/>
            <a:ext cx="1345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Member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+37.4% more rides</a:t>
            </a:r>
            <a:endParaRPr sz="1000">
              <a:solidFill>
                <a:srgbClr val="19C419"/>
              </a:solidFill>
            </a:endParaRPr>
          </a:p>
        </p:txBody>
      </p:sp>
      <p:sp>
        <p:nvSpPr>
          <p:cNvPr id="158" name="Google Shape;158;p19"/>
          <p:cNvSpPr txBox="1"/>
          <p:nvPr>
            <p:ph idx="1" type="body"/>
          </p:nvPr>
        </p:nvSpPr>
        <p:spPr>
          <a:xfrm>
            <a:off x="148500" y="940850"/>
            <a:ext cx="3290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b="1" lang="en-GB" sz="1300"/>
              <a:t>Key difference: </a:t>
            </a:r>
            <a:r>
              <a:rPr lang="en-GB" sz="1300"/>
              <a:t>The proportion of rides between members and casual riders, which varies significantly based on the total number of rides.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During colder months, member riders ride an impressive </a:t>
            </a:r>
            <a:r>
              <a:rPr b="1" lang="en-GB" sz="1300"/>
              <a:t>+400%</a:t>
            </a:r>
            <a:r>
              <a:rPr lang="en-GB" sz="1300"/>
              <a:t> more than casual riders</a:t>
            </a:r>
            <a:endParaRPr sz="1300"/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In warmer months, the difference narrows to a maximum of </a:t>
            </a:r>
            <a:r>
              <a:rPr b="1" lang="en-GB" sz="1300"/>
              <a:t>34.7%</a:t>
            </a:r>
            <a:r>
              <a:rPr lang="en-GB" sz="1300"/>
              <a:t>.</a:t>
            </a:r>
            <a:endParaRPr b="1"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/>
          <p:nvPr>
            <p:ph type="title"/>
          </p:nvPr>
        </p:nvSpPr>
        <p:spPr>
          <a:xfrm>
            <a:off x="3207300" y="230250"/>
            <a:ext cx="2729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FA62A"/>
                </a:solidFill>
              </a:rPr>
              <a:t>Monthly Analysis</a:t>
            </a:r>
            <a:endParaRPr>
              <a:solidFill>
                <a:srgbClr val="4FA62A"/>
              </a:solidFill>
            </a:endParaRPr>
          </a:p>
        </p:txBody>
      </p:sp>
      <p:sp>
        <p:nvSpPr>
          <p:cNvPr id="164" name="Google Shape;164;p20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rgbClr val="4FA62A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Google Shape;165;p20" title="Screenshot 2026-03-03 at 21.47.3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900" y="940850"/>
            <a:ext cx="5492951" cy="3899974"/>
          </a:xfrm>
          <a:prstGeom prst="rect">
            <a:avLst/>
          </a:prstGeom>
          <a:noFill/>
          <a:ln cap="flat" cmpd="sng" w="9525">
            <a:solidFill>
              <a:srgbClr val="4FA62A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66" name="Google Shape;166;p20"/>
          <p:cNvSpPr txBox="1"/>
          <p:nvPr>
            <p:ph idx="1" type="body"/>
          </p:nvPr>
        </p:nvSpPr>
        <p:spPr>
          <a:xfrm>
            <a:off x="148500" y="940850"/>
            <a:ext cx="3290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b="1" lang="en-GB" sz="1300"/>
              <a:t>Key difference: </a:t>
            </a:r>
            <a:r>
              <a:rPr lang="en-GB" sz="1300"/>
              <a:t>The proportion of ride length between members and casual riders is significantly different.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During colder months, casual riders, ride duration is </a:t>
            </a:r>
            <a:r>
              <a:rPr b="1" lang="en-GB" sz="1300"/>
              <a:t>77%</a:t>
            </a:r>
            <a:r>
              <a:rPr lang="en-GB" sz="1300"/>
              <a:t> more than members</a:t>
            </a:r>
            <a:endParaRPr sz="1300"/>
          </a:p>
          <a:p>
            <a:pPr indent="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4FA62A"/>
              </a:buClr>
              <a:buSzPts val="1300"/>
              <a:buChar char="●"/>
            </a:pPr>
            <a:r>
              <a:rPr lang="en-GB" sz="1300"/>
              <a:t>In warmer months, the difference narrows to a maximum of </a:t>
            </a:r>
            <a:r>
              <a:rPr b="1" lang="en-GB" sz="1300"/>
              <a:t>18%</a:t>
            </a:r>
            <a:r>
              <a:rPr lang="en-GB" sz="1300"/>
              <a:t>.</a:t>
            </a:r>
            <a:endParaRPr sz="1300"/>
          </a:p>
        </p:txBody>
      </p:sp>
      <p:cxnSp>
        <p:nvCxnSpPr>
          <p:cNvPr id="167" name="Google Shape;167;p20"/>
          <p:cNvCxnSpPr/>
          <p:nvPr/>
        </p:nvCxnSpPr>
        <p:spPr>
          <a:xfrm flipH="1" rot="10800000">
            <a:off x="5947200" y="1750250"/>
            <a:ext cx="3900" cy="26070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20"/>
          <p:cNvCxnSpPr/>
          <p:nvPr/>
        </p:nvCxnSpPr>
        <p:spPr>
          <a:xfrm>
            <a:off x="5834325" y="1750250"/>
            <a:ext cx="0" cy="19626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9" name="Google Shape;169;p20"/>
          <p:cNvCxnSpPr/>
          <p:nvPr/>
        </p:nvCxnSpPr>
        <p:spPr>
          <a:xfrm flipH="1">
            <a:off x="4268075" y="3627900"/>
            <a:ext cx="6900" cy="3966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0" name="Google Shape;170;p20"/>
          <p:cNvCxnSpPr/>
          <p:nvPr/>
        </p:nvCxnSpPr>
        <p:spPr>
          <a:xfrm rot="10800000">
            <a:off x="4391750" y="3596200"/>
            <a:ext cx="0" cy="7080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1" name="Google Shape;171;p20"/>
          <p:cNvSpPr txBox="1"/>
          <p:nvPr/>
        </p:nvSpPr>
        <p:spPr>
          <a:xfrm>
            <a:off x="4376250" y="1331950"/>
            <a:ext cx="1458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Casual riders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77</a:t>
            </a:r>
            <a:r>
              <a:rPr lang="en-GB" sz="1000">
                <a:solidFill>
                  <a:srgbClr val="19C419"/>
                </a:solidFill>
              </a:rPr>
              <a:t>% more ride length</a:t>
            </a:r>
            <a:endParaRPr sz="1000">
              <a:solidFill>
                <a:srgbClr val="19C419"/>
              </a:solidFill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3438900" y="4401525"/>
            <a:ext cx="1458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Casual riders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18</a:t>
            </a:r>
            <a:r>
              <a:rPr lang="en-GB" sz="1000">
                <a:solidFill>
                  <a:srgbClr val="19C419"/>
                </a:solidFill>
              </a:rPr>
              <a:t>% more ride length</a:t>
            </a:r>
            <a:endParaRPr sz="1000">
              <a:solidFill>
                <a:srgbClr val="19C41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/>
          <p:nvPr>
            <p:ph type="title"/>
          </p:nvPr>
        </p:nvSpPr>
        <p:spPr>
          <a:xfrm>
            <a:off x="3207300" y="230250"/>
            <a:ext cx="2966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accent5"/>
                </a:solidFill>
              </a:rPr>
              <a:t>Weekday</a:t>
            </a:r>
            <a:r>
              <a:rPr lang="en-GB">
                <a:solidFill>
                  <a:schemeClr val="accent5"/>
                </a:solidFill>
              </a:rPr>
              <a:t> Analysis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78" name="Google Shape;178;p21"/>
          <p:cNvSpPr/>
          <p:nvPr/>
        </p:nvSpPr>
        <p:spPr>
          <a:xfrm>
            <a:off x="1748700" y="0"/>
            <a:ext cx="5646600" cy="1485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9" name="Google Shape;179;p21" title="Screenshot 2026-03-03 at 22.08.08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8900" y="940850"/>
            <a:ext cx="5513624" cy="389785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148500" y="940850"/>
            <a:ext cx="32904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04958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b="1" lang="en-GB" sz="1300"/>
              <a:t>Key difference: </a:t>
            </a:r>
            <a:r>
              <a:rPr lang="en-GB" sz="1300"/>
              <a:t>in the weekends, number of casual riders significantly increases while number of member riders slightly decreases.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04958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1300"/>
              <a:t>During work days, members ride significantly more than casual riders (</a:t>
            </a:r>
            <a:r>
              <a:rPr b="1" lang="en-GB" sz="1300"/>
              <a:t>133%</a:t>
            </a:r>
            <a:r>
              <a:rPr lang="en-GB" sz="1300"/>
              <a:t> more in average)</a:t>
            </a:r>
            <a:endParaRPr sz="13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304958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ct val="100000"/>
              <a:buChar char="●"/>
            </a:pPr>
            <a:r>
              <a:rPr lang="en-GB" sz="1300"/>
              <a:t>During weekends casual riders number significantly increases and they narrow down differences to on </a:t>
            </a:r>
            <a:r>
              <a:rPr b="1" lang="en-GB" sz="1300"/>
              <a:t>15%</a:t>
            </a:r>
            <a:endParaRPr b="1" sz="1300"/>
          </a:p>
        </p:txBody>
      </p:sp>
      <p:cxnSp>
        <p:nvCxnSpPr>
          <p:cNvPr id="181" name="Google Shape;181;p21"/>
          <p:cNvCxnSpPr/>
          <p:nvPr/>
        </p:nvCxnSpPr>
        <p:spPr>
          <a:xfrm>
            <a:off x="5696425" y="2938375"/>
            <a:ext cx="0" cy="7107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82" name="Google Shape;182;p21"/>
          <p:cNvCxnSpPr/>
          <p:nvPr/>
        </p:nvCxnSpPr>
        <p:spPr>
          <a:xfrm flipH="1" rot="10800000">
            <a:off x="5512275" y="2885475"/>
            <a:ext cx="3900" cy="12384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83" name="Google Shape;183;p21"/>
          <p:cNvCxnSpPr/>
          <p:nvPr/>
        </p:nvCxnSpPr>
        <p:spPr>
          <a:xfrm>
            <a:off x="8256375" y="3247525"/>
            <a:ext cx="300" cy="182700"/>
          </a:xfrm>
          <a:prstGeom prst="straightConnector1">
            <a:avLst/>
          </a:prstGeom>
          <a:noFill/>
          <a:ln cap="flat" cmpd="sng" w="28575">
            <a:solidFill>
              <a:srgbClr val="19C419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184" name="Google Shape;184;p21"/>
          <p:cNvCxnSpPr/>
          <p:nvPr/>
        </p:nvCxnSpPr>
        <p:spPr>
          <a:xfrm flipH="1" rot="10800000">
            <a:off x="8064975" y="3362475"/>
            <a:ext cx="2700" cy="761400"/>
          </a:xfrm>
          <a:prstGeom prst="straightConnector1">
            <a:avLst/>
          </a:prstGeom>
          <a:noFill/>
          <a:ln cap="flat" cmpd="sng" w="28575">
            <a:solidFill>
              <a:srgbClr val="9900FF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185" name="Google Shape;185;p21"/>
          <p:cNvSpPr txBox="1"/>
          <p:nvPr/>
        </p:nvSpPr>
        <p:spPr>
          <a:xfrm>
            <a:off x="5004300" y="2402750"/>
            <a:ext cx="1272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Members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ride 133% more </a:t>
            </a:r>
            <a:endParaRPr sz="1000">
              <a:solidFill>
                <a:srgbClr val="19C419"/>
              </a:solidFill>
            </a:endParaRPr>
          </a:p>
        </p:txBody>
      </p:sp>
      <p:sp>
        <p:nvSpPr>
          <p:cNvPr id="186" name="Google Shape;186;p21"/>
          <p:cNvSpPr txBox="1"/>
          <p:nvPr/>
        </p:nvSpPr>
        <p:spPr>
          <a:xfrm>
            <a:off x="7589550" y="2643475"/>
            <a:ext cx="1113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</a:rPr>
              <a:t>Members</a:t>
            </a:r>
            <a:endParaRPr sz="10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9C419"/>
                </a:solidFill>
              </a:rPr>
              <a:t>ride 15% more </a:t>
            </a:r>
            <a:endParaRPr sz="1000">
              <a:solidFill>
                <a:srgbClr val="19C4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